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37"/>
  </p:notesMasterIdLst>
  <p:handoutMasterIdLst>
    <p:handoutMasterId r:id="rId38"/>
  </p:handoutMasterIdLst>
  <p:sldIdLst>
    <p:sldId id="275" r:id="rId3"/>
    <p:sldId id="310" r:id="rId4"/>
    <p:sldId id="318" r:id="rId5"/>
    <p:sldId id="322" r:id="rId6"/>
    <p:sldId id="315" r:id="rId7"/>
    <p:sldId id="325" r:id="rId8"/>
    <p:sldId id="326" r:id="rId9"/>
    <p:sldId id="299" r:id="rId10"/>
    <p:sldId id="284" r:id="rId11"/>
    <p:sldId id="290" r:id="rId12"/>
    <p:sldId id="288" r:id="rId13"/>
    <p:sldId id="300" r:id="rId14"/>
    <p:sldId id="347" r:id="rId15"/>
    <p:sldId id="291" r:id="rId16"/>
    <p:sldId id="301" r:id="rId17"/>
    <p:sldId id="293" r:id="rId18"/>
    <p:sldId id="327" r:id="rId19"/>
    <p:sldId id="302" r:id="rId20"/>
    <p:sldId id="304" r:id="rId21"/>
    <p:sldId id="292" r:id="rId22"/>
    <p:sldId id="305" r:id="rId23"/>
    <p:sldId id="328" r:id="rId24"/>
    <p:sldId id="329" r:id="rId25"/>
    <p:sldId id="330" r:id="rId26"/>
    <p:sldId id="331" r:id="rId27"/>
    <p:sldId id="332" r:id="rId28"/>
    <p:sldId id="334" r:id="rId29"/>
    <p:sldId id="335" r:id="rId30"/>
    <p:sldId id="317" r:id="rId31"/>
    <p:sldId id="323" r:id="rId32"/>
    <p:sldId id="336" r:id="rId33"/>
    <p:sldId id="344" r:id="rId34"/>
    <p:sldId id="345" r:id="rId35"/>
    <p:sldId id="346" r:id="rId36"/>
  </p:sldIdLst>
  <p:sldSz cx="9144000" cy="6858000" type="screen4x3"/>
  <p:notesSz cx="9940925" cy="6808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uvel-10, J.F.M. van den" initials="Hvd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9"/>
    <p:restoredTop sz="92955" autoAdjust="0"/>
  </p:normalViewPr>
  <p:slideViewPr>
    <p:cSldViewPr>
      <p:cViewPr>
        <p:scale>
          <a:sx n="80" d="100"/>
          <a:sy n="80" d="100"/>
        </p:scale>
        <p:origin x="-1104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30891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7B6F0-9375-4109-A37B-0BF58FF484EE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30891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2769B-1D04-468B-A0D6-2BA2DFD1C9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8126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30891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13E62-06A8-40C1-857D-01F1DFD51D8F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3600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4093" y="3234174"/>
            <a:ext cx="7952740" cy="30639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30891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81E47-E693-49E3-9BFF-53B6F642D9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175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1E47-E693-49E3-9BFF-53B6F642D93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3246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Aanvullen Hans; verder uitleggen hoe we dat hebben gedaan extra dia.</a:t>
            </a:r>
          </a:p>
          <a:p>
            <a:endParaRPr lang="nl-NL" dirty="0" smtClean="0"/>
          </a:p>
          <a:p>
            <a:r>
              <a:rPr lang="nl-NL" dirty="0" smtClean="0"/>
              <a:t>Dit is toch niet alles? Rest flowchart?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1E47-E693-49E3-9BFF-53B6F642D933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8125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1E47-E693-49E3-9BFF-53B6F642D933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040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1E47-E693-49E3-9BFF-53B6F642D933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4653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Deze dia er uit</a:t>
            </a:r>
          </a:p>
          <a:p>
            <a:r>
              <a:rPr lang="nl-NL" dirty="0" smtClean="0"/>
              <a:t>Vervolgens methode en </a:t>
            </a:r>
            <a:r>
              <a:rPr lang="nl-NL" dirty="0" err="1" smtClean="0"/>
              <a:t>resultaen</a:t>
            </a:r>
            <a:r>
              <a:rPr lang="nl-NL" baseline="0" dirty="0" smtClean="0"/>
              <a:t> van </a:t>
            </a:r>
            <a:r>
              <a:rPr lang="nl-NL" baseline="0" dirty="0" err="1" smtClean="0"/>
              <a:t>feasibilty</a:t>
            </a:r>
            <a:r>
              <a:rPr lang="nl-NL" baseline="0" dirty="0" smtClean="0"/>
              <a:t> in 2 dia’s weergeven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1E47-E693-49E3-9BFF-53B6F642D933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59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81E47-E693-49E3-9BFF-53B6F642D933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2084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81E47-E693-49E3-9BFF-53B6F642D933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7059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81E47-E693-49E3-9BFF-53B6F642D933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6183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81E47-E693-49E3-9BFF-53B6F642D933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7790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81E47-E693-49E3-9BFF-53B6F642D933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7477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3600" cy="25527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Vraagt om anders inrichten</a:t>
            </a:r>
            <a:r>
              <a:rPr lang="nl-NL" baseline="0" dirty="0"/>
              <a:t> van de zorg:</a:t>
            </a:r>
          </a:p>
          <a:p>
            <a:endParaRPr lang="nl-NL" baseline="0" dirty="0"/>
          </a:p>
          <a:p>
            <a:r>
              <a:rPr lang="nl-NL" baseline="0" dirty="0"/>
              <a:t>We hebben nu een </a:t>
            </a:r>
            <a:r>
              <a:rPr lang="nl-NL" baseline="0" dirty="0" err="1"/>
              <a:t>thuismonitroingsteam</a:t>
            </a:r>
            <a:endParaRPr lang="nl-NL" baseline="0" dirty="0"/>
          </a:p>
          <a:p>
            <a:r>
              <a:rPr lang="nl-NL" baseline="0" dirty="0"/>
              <a:t>Inzet (gespecialiseerd) verpleegkundigen</a:t>
            </a:r>
          </a:p>
          <a:p>
            <a:r>
              <a:rPr lang="nl-NL" sz="1000" baseline="0" dirty="0"/>
              <a:t>(daarnaast ook een Team van </a:t>
            </a:r>
            <a:r>
              <a:rPr lang="nl-NL" sz="1000" baseline="0" dirty="0" err="1"/>
              <a:t>klnisch</a:t>
            </a:r>
            <a:r>
              <a:rPr lang="nl-NL" sz="1000" baseline="0" dirty="0"/>
              <a:t> verloskundigen voor de telemonitoring van </a:t>
            </a:r>
            <a:r>
              <a:rPr lang="nl-NL" sz="1000" baseline="0" dirty="0" err="1"/>
              <a:t>CTGs</a:t>
            </a:r>
            <a:r>
              <a:rPr lang="nl-NL" sz="1000" baseline="0" dirty="0"/>
              <a:t>: iedere ochtend met de patient belt nadat ze de </a:t>
            </a:r>
            <a:r>
              <a:rPr lang="nl-NL" sz="1000" baseline="0" dirty="0" err="1"/>
              <a:t>CTG”s</a:t>
            </a:r>
            <a:r>
              <a:rPr lang="nl-NL" sz="1000" baseline="0" dirty="0"/>
              <a:t> heeft beoordeeld)</a:t>
            </a:r>
          </a:p>
          <a:p>
            <a:r>
              <a:rPr lang="nl-NL" baseline="0" dirty="0"/>
              <a:t>Voor de poli </a:t>
            </a:r>
            <a:r>
              <a:rPr lang="nl-NL" baseline="0" dirty="0" err="1"/>
              <a:t>patienten</a:t>
            </a:r>
            <a:r>
              <a:rPr lang="nl-NL" baseline="0" dirty="0"/>
              <a:t>:  team van verpleegkundigen die data inleest</a:t>
            </a:r>
          </a:p>
          <a:p>
            <a:r>
              <a:rPr lang="nl-NL" baseline="0" dirty="0"/>
              <a:t>Altijd een supervisor  gynaecoloog aanwezig voor overleg</a:t>
            </a:r>
          </a:p>
          <a:p>
            <a:r>
              <a:rPr lang="nl-NL" baseline="0" dirty="0"/>
              <a:t>Patient kan 24 per dag bellen met verloskamers</a:t>
            </a:r>
          </a:p>
          <a:p>
            <a:r>
              <a:rPr lang="nl-NL" baseline="0" dirty="0"/>
              <a:t>Wat nou als </a:t>
            </a:r>
            <a:r>
              <a:rPr lang="nl-NL" baseline="0" dirty="0" err="1"/>
              <a:t>pt</a:t>
            </a:r>
            <a:r>
              <a:rPr lang="nl-NL" baseline="0" dirty="0"/>
              <a:t> </a:t>
            </a:r>
            <a:r>
              <a:rPr lang="nl-NL" baseline="0" dirty="0" err="1"/>
              <a:t>etra</a:t>
            </a:r>
            <a:r>
              <a:rPr lang="nl-NL" baseline="0" dirty="0"/>
              <a:t> metingen doet??? Dan zien we dat niet, leggen we uit aan </a:t>
            </a:r>
            <a:r>
              <a:rPr lang="nl-NL" baseline="0" dirty="0" err="1"/>
              <a:t>pten</a:t>
            </a:r>
            <a:r>
              <a:rPr lang="nl-NL" baseline="0" dirty="0"/>
              <a:t> </a:t>
            </a:r>
          </a:p>
          <a:p>
            <a:r>
              <a:rPr lang="nl-NL" baseline="0" dirty="0"/>
              <a:t>We gaan dus uit van de eigen verantwoordelijkheid van de </a:t>
            </a:r>
            <a:r>
              <a:rPr lang="nl-NL" baseline="0" dirty="0" err="1"/>
              <a:t>patienten</a:t>
            </a:r>
            <a:r>
              <a:rPr lang="nl-NL" baseline="0" dirty="0"/>
              <a:t>!!!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1E47-E693-49E3-9BFF-53B6F642D933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0489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1E47-E693-49E3-9BFF-53B6F642D93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97500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1E47-E693-49E3-9BFF-53B6F642D933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0852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Telemonitoring and Teleconsulting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Telemonitoring of pregnancy is perceived to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one of the most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promising answers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the possibilities of eHealth in pregnancy.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Several hardware and software systems involving more complex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remote monitoring are described lately (Table 3). An integrated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for maternal monitoring of glucose, weight, pulse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blood pressure, and a chat feature for clinician-patient contact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now in test [68]. Yi et al developed an Android-based mobile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terminal for wireless fetal monitoring and uterine contractions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tracking [69]. Using this system, patients in rural areas 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provided with telemonitoring without traveling 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hospitalization. Several other telemonitoring devices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cardiotocography have been tested in pilot settings 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prospective cohorts and found feasible [70-72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]. Currently, the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effects of maternal and fetal telemonitoring in high-risk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pregnancies on outcome, satisfaction, and costs are under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 compared with hospital admission (the HOTEL trial,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registered under #NTR6076).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pilot with remote monitoring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transabdominal fetal electrocardiography (f-ECG) after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induction with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dinoprostone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pessaries (n=70), successful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monitoring was obtained in 89% [73]. Three women were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recalled to the hospital due to suspicious f-ECG, of which in 2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cases caesarean section was indicated. A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 Obstetric Care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 with normal visits combined with teleconferencing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visits for low-risk pregnancy showed no increased risks in health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outcomes besides an increase in preeclampsia diagnosis [74].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demonstration project describes a promising system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 wirelessly enabled maternal-fetal monitoring system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MiBebe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used for the improvement of perinatal care in rural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regions in Mexico. In the group of 153 high-risk pregnancies,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remote monitoring in 74 patients resulted in markedly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increased adherence to antenatal visits with no adverse health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outcomes compared with usual care [75]. One pilot study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describes an alternative prenatal care schedule, including 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integrated technology platform (mobile app, wireless weight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scale, and blood pressure cuff), leading to a 43% reduction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outpatient visits (8 vs 14 visits) [76]. There was an increase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satisfaction and patient engagement and no change in perinatal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outcome despite the decrease in face-to-face contact [76].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Remote monitoring and consultation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potentially reduce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outpatient visits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antenatal consultation as well 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hospitalization for certain clinical reasons. We see this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managing gestational diabetes with glucose monitoring but also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fetal monitoring for fetal growth restriction [53,77]. A model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cost-effectiveness analysis in a tertiary hospital (Ghent,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Belgium) predicted a cost-reduction of 145,822 euros per year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achieved by introducing home monitoring in high-risk pregnancy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[78]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1E47-E693-49E3-9BFF-53B6F642D93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278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/>
              <a:t>Noem de SMART-doelstellingen zoals beschreven in de laatste versie van uw projectplan (zoals afgestemd met de stuurgroep).</a:t>
            </a:r>
          </a:p>
          <a:p>
            <a:r>
              <a:rPr lang="nl-NL" baseline="0" dirty="0"/>
              <a:t>Noem de resultaten die behaald zijn.</a:t>
            </a:r>
            <a:endParaRPr lang="nl-NL" dirty="0"/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003E5-D8B0-4319-A091-86EABA41770F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0795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https://www.youtube.com/watch?v=859m3IXT940 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003E5-D8B0-4319-A091-86EABA41770F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8121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3600" cy="25527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Grote</a:t>
            </a:r>
            <a:r>
              <a:rPr lang="nl-NL" baseline="0" dirty="0" smtClean="0"/>
              <a:t>re foto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1E47-E693-49E3-9BFF-53B6F642D93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156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Idem dit is </a:t>
            </a:r>
            <a:r>
              <a:rPr lang="nl-NL" dirty="0" err="1" smtClean="0"/>
              <a:t>engels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1E47-E693-49E3-9BFF-53B6F642D93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1872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3600" cy="25527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r>
              <a:rPr lang="nl-NL" baseline="0" dirty="0" smtClean="0"/>
              <a:t> = scherm dat verpleegkundige kan zien met mogelijke alarmen, zodat zij kan overleggen en </a:t>
            </a:r>
            <a:r>
              <a:rPr lang="nl-NL" baseline="0" dirty="0" err="1" smtClean="0"/>
              <a:t>conctact</a:t>
            </a:r>
            <a:r>
              <a:rPr lang="nl-NL" baseline="0" dirty="0" smtClean="0"/>
              <a:t> kan opnemen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1E47-E693-49E3-9BFF-53B6F642D93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5818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Aanvullen hans: verder </a:t>
            </a:r>
            <a:r>
              <a:rPr lang="nl-NL" dirty="0" err="1" smtClean="0"/>
              <a:t>utileggen</a:t>
            </a:r>
            <a:r>
              <a:rPr lang="nl-NL" dirty="0" smtClean="0"/>
              <a:t>; wat heb je gedaan? Hoeveel reductie </a:t>
            </a:r>
            <a:r>
              <a:rPr lang="nl-NL" dirty="0" err="1" smtClean="0"/>
              <a:t>tov</a:t>
            </a:r>
            <a:r>
              <a:rPr lang="nl-NL" dirty="0" smtClean="0"/>
              <a:t> eerder. Oud </a:t>
            </a:r>
            <a:r>
              <a:rPr lang="nl-NL" dirty="0" err="1" smtClean="0"/>
              <a:t>vs</a:t>
            </a:r>
            <a:r>
              <a:rPr lang="nl-NL" dirty="0" smtClean="0"/>
              <a:t> nieuwe situatie</a:t>
            </a:r>
          </a:p>
          <a:p>
            <a:r>
              <a:rPr lang="nl-NL" dirty="0" smtClean="0"/>
              <a:t>Verder snap ik dit niet</a:t>
            </a:r>
          </a:p>
          <a:p>
            <a:r>
              <a:rPr lang="nl-NL" dirty="0" smtClean="0"/>
              <a:t>In geel lijk het alsof</a:t>
            </a:r>
            <a:r>
              <a:rPr lang="nl-NL" baseline="0" dirty="0" smtClean="0"/>
              <a:t> ze nooit komen</a:t>
            </a:r>
          </a:p>
          <a:p>
            <a:endParaRPr lang="nl-NL" baseline="0" dirty="0" smtClean="0"/>
          </a:p>
          <a:p>
            <a:r>
              <a:rPr lang="nl-NL" baseline="0" dirty="0" smtClean="0"/>
              <a:t>Doel telemonitoring; veilige zorg bieden met telemonitoring met reductie op geplande en ongeplande consulten waar nodig.</a:t>
            </a:r>
          </a:p>
          <a:p>
            <a:r>
              <a:rPr lang="nl-NL" baseline="0" dirty="0" smtClean="0"/>
              <a:t>Aantal geplande consulten (groen/blauwe blokjes) volgens dit schema = 10x t/m AD 40 weken, mogelijk nog wat extra – en spoedconsulten daarbij. De tijd tussen 2 consulten kan volgens dit schema langer zijn (</a:t>
            </a:r>
            <a:r>
              <a:rPr lang="nl-NL" baseline="0" dirty="0" err="1" smtClean="0"/>
              <a:t>bijv</a:t>
            </a:r>
            <a:r>
              <a:rPr lang="nl-NL" baseline="0" dirty="0" smtClean="0"/>
              <a:t> tussen 20 en 26 weken) omdat wij vanaf 16 weken starten met thuismeten ( zie gele lijn, dit thuismeten gaat continu door </a:t>
            </a:r>
            <a:r>
              <a:rPr lang="nl-NL" baseline="0" dirty="0" err="1" smtClean="0"/>
              <a:t>tm</a:t>
            </a:r>
            <a:r>
              <a:rPr lang="nl-NL" baseline="0" dirty="0" smtClean="0"/>
              <a:t> 40 weken parallel aan de geplande consulten </a:t>
            </a:r>
            <a:r>
              <a:rPr lang="nl-NL" baseline="0" dirty="0" smtClean="0">
                <a:sym typeface="Wingdings" panose="05000000000000000000" pitchFamily="2" charset="2"/>
              </a:rPr>
              <a:t> doorlopende gele lijn gedurende de gehele zwangerschap)</a:t>
            </a:r>
          </a:p>
          <a:p>
            <a:r>
              <a:rPr lang="nl-NL" baseline="0" dirty="0" smtClean="0">
                <a:sym typeface="Wingdings" panose="05000000000000000000" pitchFamily="2" charset="2"/>
              </a:rPr>
              <a:t>Reductie mogelijk van 40%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1E47-E693-49E3-9BFF-53B6F642D93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8752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nl-NL" smtClean="0"/>
              <a:t>Titelstijl van model bewerken</a:t>
            </a:r>
            <a:endParaRPr kumimoji="0" lang="en-US"/>
          </a:p>
        </p:txBody>
      </p:sp>
      <p:sp>
        <p:nvSpPr>
          <p:cNvPr id="9" name="Sub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C53F1EC-E8CD-4A31-8157-B71607FFE3B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1E0ADA-637F-437A-BAD8-56CF454B1A3B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tekststijl van het model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F1EC-E8CD-4A31-8157-B71607FFE3B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E0ADA-637F-437A-BAD8-56CF454B1A3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nl-NL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tekststijl van het model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C53F1EC-E8CD-4A31-8157-B71607FFE3B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hthoe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51E0ADA-637F-437A-BAD8-56CF454B1A3B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nl-NL" smtClean="0"/>
              <a:t>Titelstijl van model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F1EC-E8CD-4A31-8157-B71607FFE3B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1E0ADA-637F-437A-BAD8-56CF454B1A3B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tekststijl van het model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tekststijl van het model te bewerken</a:t>
            </a:r>
          </a:p>
        </p:txBody>
      </p:sp>
      <p:sp>
        <p:nvSpPr>
          <p:cNvPr id="7" name="Rechthoe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Titelstijl van model bewerken</a:t>
            </a:r>
            <a:endParaRPr kumimoji="0" lang="en-US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F1EC-E8CD-4A31-8157-B71607FFE3B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51E0ADA-637F-437A-BAD8-56CF454B1A3B}" type="slidenum">
              <a:rPr lang="en-US" smtClean="0"/>
              <a:t>‹nr.›</a:t>
            </a:fld>
            <a:endParaRPr lang="en-US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Titelstijl van model bewerken</a:t>
            </a:r>
            <a:endParaRPr kumimoji="0" lang="en-US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tekststijl van het model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tekststijl van het model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C53F1EC-E8CD-4A31-8157-B71607FFE3B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51E0ADA-637F-437A-BAD8-56CF454B1A3B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Titelstijl van model bewerken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tekststijl van het model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tekststijl van het model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C53F1EC-E8CD-4A31-8157-B71607FFE3B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51E0ADA-637F-437A-BAD8-56CF454B1A3B}" type="slidenum">
              <a:rPr lang="en-US" smtClean="0"/>
              <a:t>‹nr.›</a:t>
            </a:fld>
            <a:endParaRPr lang="en-US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tekststijl van het model te bewerken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tekststijl van het model te bewerken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F1EC-E8CD-4A31-8157-B71607FFE3B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1E0ADA-637F-437A-BAD8-56CF454B1A3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F1EC-E8CD-4A31-8157-B71607FFE3B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1E0ADA-637F-437A-BAD8-56CF454B1A3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nl-NL" smtClean="0"/>
              <a:t>Titelstijl van model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F1EC-E8CD-4A31-8157-B71607FFE3B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1E0ADA-637F-437A-BAD8-56CF454B1A3B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tekststijl van het model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tekststijl van het model te bewerken</a:t>
            </a:r>
          </a:p>
        </p:txBody>
      </p:sp>
      <p:sp>
        <p:nvSpPr>
          <p:cNvPr id="8" name="Rechthoe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Titelstijl van model bewerken</a:t>
            </a:r>
            <a:endParaRPr kumimoji="0" lang="en-US"/>
          </a:p>
        </p:txBody>
      </p:sp>
      <p:sp>
        <p:nvSpPr>
          <p:cNvPr id="11" name="Rechthoe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C53F1EC-E8CD-4A31-8157-B71607FFE3B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51E0ADA-637F-437A-BAD8-56CF454B1A3B}" type="slidenum">
              <a:rPr lang="en-US" smtClean="0"/>
              <a:t>‹nr.›</a:t>
            </a:fld>
            <a:endParaRPr lang="en-US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Sleep de afbeelding naar de tijdelijke aanduiding of klik op het pictogram als u een afbeelding wilt toevoegen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Titelstijl van model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tekststijl van het model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C53F1EC-E8CD-4A31-8157-B71607FFE3B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hthoe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51E0ADA-637F-437A-BAD8-56CF454B1A3B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nl/url?sa=i&amp;rct=j&amp;q=&amp;esrc=s&amp;source=images&amp;cd=&amp;cad=rja&amp;uact=8&amp;ved=0ahUKEwjMrbiZxdvUAhVIb1AKHaAQACUQjRwIBw&amp;url=https://itunes.apple.com/nl/app/cvitals/id996845239?mt=8&amp;psig=AFQjCNEnoVWq-2kaZ38uqJ2y3qABUVOJLQ&amp;ust=1498567497067368" TargetMode="Externa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el 4"/>
          <p:cNvSpPr txBox="1">
            <a:spLocks/>
          </p:cNvSpPr>
          <p:nvPr/>
        </p:nvSpPr>
        <p:spPr bwMode="auto">
          <a:xfrm>
            <a:off x="827584" y="2996952"/>
            <a:ext cx="741682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0" i="0" kern="1200" baseline="0">
                <a:solidFill>
                  <a:schemeClr val="bg1"/>
                </a:solidFill>
                <a:latin typeface="Segoe UI"/>
                <a:ea typeface="ＭＳ Ｐゴシック" charset="0"/>
                <a:cs typeface="Segoe UI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GB" sz="2800" b="1" dirty="0">
                <a:solidFill>
                  <a:schemeClr val="tx1"/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Telemonitoring van </a:t>
            </a:r>
            <a:r>
              <a:rPr lang="en-GB" sz="2800" b="1" dirty="0" err="1">
                <a:solidFill>
                  <a:schemeClr val="tx1"/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bloeddruk</a:t>
            </a:r>
            <a:r>
              <a:rPr lang="en-GB" sz="2800" b="1" dirty="0">
                <a:solidFill>
                  <a:schemeClr val="tx1"/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 en </a:t>
            </a:r>
            <a:r>
              <a:rPr lang="en-GB" sz="2800" b="1" dirty="0" err="1">
                <a:solidFill>
                  <a:schemeClr val="tx1"/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klachten</a:t>
            </a:r>
            <a:r>
              <a:rPr lang="en-GB" sz="2800" b="1" dirty="0">
                <a:solidFill>
                  <a:schemeClr val="tx1"/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bij</a:t>
            </a:r>
            <a:r>
              <a:rPr lang="en-GB" sz="2800" b="1" dirty="0">
                <a:solidFill>
                  <a:schemeClr val="tx1"/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hoog</a:t>
            </a:r>
            <a:r>
              <a:rPr lang="en-GB" sz="2800" b="1" dirty="0">
                <a:solidFill>
                  <a:schemeClr val="tx1"/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risico</a:t>
            </a:r>
            <a:r>
              <a:rPr lang="en-GB" sz="2800" b="1" dirty="0">
                <a:solidFill>
                  <a:schemeClr val="tx1"/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 </a:t>
            </a:r>
            <a:r>
              <a:rPr lang="en-GB" sz="2800" b="1" dirty="0" smtClean="0">
                <a:solidFill>
                  <a:schemeClr val="tx1"/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zwangeren</a:t>
            </a:r>
          </a:p>
          <a:p>
            <a:pPr algn="ctr" eaLnBrk="1" hangingPunct="1"/>
            <a:r>
              <a:rPr lang="en-GB" sz="2800" b="1" dirty="0" err="1" smtClean="0">
                <a:solidFill>
                  <a:schemeClr val="tx1"/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Safe@home</a:t>
            </a:r>
            <a:r>
              <a:rPr lang="en-GB" sz="2800" b="1" dirty="0" smtClean="0">
                <a:solidFill>
                  <a:schemeClr val="tx1"/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 studie</a:t>
            </a:r>
            <a:endParaRPr lang="en-GB" sz="2800" b="1" dirty="0">
              <a:solidFill>
                <a:schemeClr val="tx1"/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eaLnBrk="1" hangingPunct="1"/>
            <a:endParaRPr lang="en-GB" b="1" dirty="0" smtClean="0">
              <a:solidFill>
                <a:schemeClr val="tx1"/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eaLnBrk="1" hangingPunct="1"/>
            <a:endParaRPr lang="en-GB" b="1" dirty="0" smtClean="0">
              <a:solidFill>
                <a:schemeClr val="tx1"/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algn="r" eaLnBrk="1" hangingPunct="1"/>
            <a:r>
              <a:rPr lang="en-GB" b="1" dirty="0" smtClean="0">
                <a:solidFill>
                  <a:schemeClr val="tx1"/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Hans van den Heuvel, arts </a:t>
            </a:r>
            <a:r>
              <a:rPr lang="en-GB" b="1" dirty="0" err="1" smtClean="0">
                <a:solidFill>
                  <a:schemeClr val="tx1"/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onderzoeker</a:t>
            </a:r>
            <a:endParaRPr lang="en-GB" b="1" dirty="0">
              <a:solidFill>
                <a:schemeClr val="tx1"/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algn="r" eaLnBrk="1" hangingPunct="1"/>
            <a:r>
              <a:rPr lang="en-GB" b="1" dirty="0" smtClean="0">
                <a:solidFill>
                  <a:schemeClr val="tx1"/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UMC Utrecht</a:t>
            </a:r>
          </a:p>
          <a:p>
            <a:pPr eaLnBrk="1" hangingPunct="1"/>
            <a:endParaRPr lang="en-GB" b="1" dirty="0" smtClean="0">
              <a:solidFill>
                <a:schemeClr val="tx1"/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eaLnBrk="1" hangingPunct="1"/>
            <a:endParaRPr lang="en-GB" b="1" dirty="0">
              <a:solidFill>
                <a:schemeClr val="tx1"/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eaLnBrk="1" hangingPunct="1"/>
            <a:endParaRPr lang="en-GB" b="1" dirty="0" smtClean="0">
              <a:solidFill>
                <a:schemeClr val="tx1"/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</p:txBody>
      </p:sp>
      <p:sp>
        <p:nvSpPr>
          <p:cNvPr id="2" name="AutoShape 2" descr="Afbeeldingsresultaat voor wilhelmina kinderziekenhuis"/>
          <p:cNvSpPr>
            <a:spLocks noChangeAspect="1" noChangeArrowheads="1"/>
          </p:cNvSpPr>
          <p:nvPr/>
        </p:nvSpPr>
        <p:spPr bwMode="auto">
          <a:xfrm>
            <a:off x="0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AutoShape 4" descr="Afbeeldingsresultaat voor wilhelmina kinderziekenhuis"/>
          <p:cNvSpPr>
            <a:spLocks noChangeAspect="1" noChangeArrowheads="1"/>
          </p:cNvSpPr>
          <p:nvPr/>
        </p:nvSpPr>
        <p:spPr bwMode="auto">
          <a:xfrm>
            <a:off x="152400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0" y="0"/>
            <a:ext cx="9144000" cy="21785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30"/>
          <a:stretch/>
        </p:blipFill>
        <p:spPr>
          <a:xfrm>
            <a:off x="2144826" y="692696"/>
            <a:ext cx="4854348" cy="1387616"/>
          </a:xfrm>
          <a:prstGeom prst="rect">
            <a:avLst/>
          </a:prstGeom>
        </p:spPr>
      </p:pic>
      <p:sp>
        <p:nvSpPr>
          <p:cNvPr id="7" name="AutoShape 2" descr="UMCU_WKZ_2019_logo_liggend_cmy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4" descr="UMCU_WKZ_2019_logo_liggend_cmyk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849" y="5995524"/>
            <a:ext cx="3085151" cy="86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3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Metingen vanuit huis</a:t>
            </a:r>
            <a:endParaRPr lang="nl-NL" dirty="0"/>
          </a:p>
        </p:txBody>
      </p:sp>
      <p:sp>
        <p:nvSpPr>
          <p:cNvPr id="7" name="AutoShape 2" descr="https://www.smarthealth.nl/wp-content/uploads/2015/06/ThuismeetApp-FocusCur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4" descr="https://www.smarthealth.nl/wp-content/uploads/2015/06/ThuismeetApp-FocusCura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6"/>
          <a:stretch/>
        </p:blipFill>
        <p:spPr>
          <a:xfrm>
            <a:off x="1826909" y="1988840"/>
            <a:ext cx="5490182" cy="381642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04" y="372209"/>
            <a:ext cx="2667948" cy="74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2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/>
          <p:cNvGrpSpPr/>
          <p:nvPr/>
        </p:nvGrpSpPr>
        <p:grpSpPr>
          <a:xfrm>
            <a:off x="251520" y="332656"/>
            <a:ext cx="8640960" cy="6792986"/>
            <a:chOff x="251520" y="332656"/>
            <a:chExt cx="8640960" cy="6792986"/>
          </a:xfrm>
        </p:grpSpPr>
        <p:sp>
          <p:nvSpPr>
            <p:cNvPr id="8" name="Tekstvak 7"/>
            <p:cNvSpPr txBox="1"/>
            <p:nvPr/>
          </p:nvSpPr>
          <p:spPr>
            <a:xfrm>
              <a:off x="2987824" y="5925313"/>
              <a:ext cx="316835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smtClean="0">
                  <a:solidFill>
                    <a:schemeClr val="accent1">
                      <a:lumMod val="75000"/>
                    </a:schemeClr>
                  </a:solidFill>
                </a:rPr>
                <a:t>SAFE@HOME</a:t>
              </a:r>
              <a:endParaRPr lang="nl-NL" sz="3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" name="Rechthoek 8"/>
            <p:cNvSpPr/>
            <p:nvPr/>
          </p:nvSpPr>
          <p:spPr>
            <a:xfrm>
              <a:off x="251520" y="332656"/>
              <a:ext cx="8640960" cy="5688632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2" name="Picture 2" descr="https://www.beurer.com/gesundheitsratgeber/we-bilder/headerbilder/BEU_Ratgeber_Blutdruc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5" b="6580"/>
          <a:stretch/>
        </p:blipFill>
        <p:spPr bwMode="auto">
          <a:xfrm>
            <a:off x="315664" y="404665"/>
            <a:ext cx="8512672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98" t="19940" r="17693" b="68305"/>
          <a:stretch/>
        </p:blipFill>
        <p:spPr bwMode="auto">
          <a:xfrm>
            <a:off x="338467" y="3611051"/>
            <a:ext cx="8523668" cy="111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96" t="42358" r="17756" b="45302"/>
          <a:stretch/>
        </p:blipFill>
        <p:spPr bwMode="auto">
          <a:xfrm>
            <a:off x="338467" y="4727539"/>
            <a:ext cx="8512672" cy="11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Rechte verbindingslijn 17"/>
          <p:cNvCxnSpPr/>
          <p:nvPr/>
        </p:nvCxnSpPr>
        <p:spPr>
          <a:xfrm>
            <a:off x="307800" y="1903483"/>
            <a:ext cx="8512672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>
            <a:off x="231252" y="3615131"/>
            <a:ext cx="8512672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Afbeeldingsresultaat voor cvitals app focuscura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3"/>
          <a:stretch/>
        </p:blipFill>
        <p:spPr bwMode="auto">
          <a:xfrm>
            <a:off x="6012160" y="2057019"/>
            <a:ext cx="1420353" cy="216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57726" y="638137"/>
            <a:ext cx="569800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nl-NL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Rechthoek 23"/>
          <p:cNvSpPr/>
          <p:nvPr/>
        </p:nvSpPr>
        <p:spPr>
          <a:xfrm>
            <a:off x="4941890" y="2367497"/>
            <a:ext cx="569800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5" name="Gebogen pijl 4"/>
          <p:cNvSpPr/>
          <p:nvPr/>
        </p:nvSpPr>
        <p:spPr>
          <a:xfrm flipV="1">
            <a:off x="542625" y="1561467"/>
            <a:ext cx="4385704" cy="1363476"/>
          </a:xfrm>
          <a:prstGeom prst="bentArrow">
            <a:avLst>
              <a:gd name="adj1" fmla="val 8452"/>
              <a:gd name="adj2" fmla="val 14055"/>
              <a:gd name="adj3" fmla="val 28110"/>
              <a:gd name="adj4" fmla="val 87500"/>
            </a:avLst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6" name="Gebogen pijl 25"/>
          <p:cNvSpPr/>
          <p:nvPr/>
        </p:nvSpPr>
        <p:spPr>
          <a:xfrm flipH="1" flipV="1">
            <a:off x="3108593" y="3393657"/>
            <a:ext cx="2087595" cy="686763"/>
          </a:xfrm>
          <a:prstGeom prst="bentArrow">
            <a:avLst>
              <a:gd name="adj1" fmla="val 20549"/>
              <a:gd name="adj2" fmla="val 25000"/>
              <a:gd name="adj3" fmla="val 50000"/>
              <a:gd name="adj4" fmla="val 87500"/>
            </a:avLst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5" name="Rechthoek 24"/>
          <p:cNvSpPr/>
          <p:nvPr/>
        </p:nvSpPr>
        <p:spPr>
          <a:xfrm>
            <a:off x="2401710" y="3437665"/>
            <a:ext cx="569800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nl-NL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174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SAFE@Home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 smtClean="0">
                <a:solidFill>
                  <a:schemeClr val="bg2">
                    <a:lumMod val="25000"/>
                  </a:schemeClr>
                </a:solidFill>
              </a:rPr>
              <a:t>Stappenplan</a:t>
            </a:r>
          </a:p>
          <a:p>
            <a:pPr marL="571500" indent="-571500">
              <a:buFont typeface="+mj-lt"/>
              <a:buAutoNum type="romanUcPeriod"/>
            </a:pPr>
            <a:r>
              <a:rPr lang="nl-NL" sz="3200" dirty="0" smtClean="0">
                <a:solidFill>
                  <a:schemeClr val="bg2">
                    <a:lumMod val="25000"/>
                  </a:schemeClr>
                </a:solidFill>
              </a:rPr>
              <a:t>Ontwikkelen systeem</a:t>
            </a:r>
          </a:p>
          <a:p>
            <a:pPr marL="571500" indent="-571500">
              <a:buFont typeface="+mj-lt"/>
              <a:buAutoNum type="romanUcPeriod"/>
            </a:pPr>
            <a:r>
              <a:rPr lang="nl-NL" sz="3200" dirty="0">
                <a:solidFill>
                  <a:srgbClr val="FF0000"/>
                </a:solidFill>
              </a:rPr>
              <a:t>Ontwikkelen zorgpaden</a:t>
            </a:r>
          </a:p>
          <a:p>
            <a:pPr marL="571500" indent="-571500">
              <a:buFont typeface="+mj-lt"/>
              <a:buAutoNum type="romanUcPeriod"/>
            </a:pPr>
            <a:r>
              <a:rPr lang="nl-NL" sz="3200" dirty="0" smtClean="0">
                <a:solidFill>
                  <a:schemeClr val="bg2">
                    <a:lumMod val="25000"/>
                  </a:schemeClr>
                </a:solidFill>
              </a:rPr>
              <a:t>Trainen zorgverleners</a:t>
            </a:r>
          </a:p>
          <a:p>
            <a:pPr marL="571500" indent="-571500">
              <a:buFont typeface="+mj-lt"/>
              <a:buAutoNum type="romanUcPeriod"/>
            </a:pPr>
            <a:r>
              <a:rPr lang="nl-NL" sz="3200" dirty="0" smtClean="0">
                <a:solidFill>
                  <a:schemeClr val="bg2">
                    <a:lumMod val="25000"/>
                  </a:schemeClr>
                </a:solidFill>
              </a:rPr>
              <a:t>Testen van het systeem (</a:t>
            </a:r>
            <a:r>
              <a:rPr lang="nl-NL" sz="3200" dirty="0" err="1" smtClean="0">
                <a:solidFill>
                  <a:schemeClr val="bg2">
                    <a:lumMod val="25000"/>
                  </a:schemeClr>
                </a:solidFill>
              </a:rPr>
              <a:t>feasibility</a:t>
            </a:r>
            <a:r>
              <a:rPr lang="nl-NL" sz="3200" dirty="0" smtClean="0">
                <a:solidFill>
                  <a:schemeClr val="bg2">
                    <a:lumMod val="25000"/>
                  </a:schemeClr>
                </a:solidFill>
              </a:rPr>
              <a:t>) </a:t>
            </a:r>
          </a:p>
          <a:p>
            <a:pPr marL="571500" indent="-571500">
              <a:buFont typeface="+mj-lt"/>
              <a:buAutoNum type="romanUcPeriod"/>
            </a:pPr>
            <a:r>
              <a:rPr lang="nl-NL" sz="3200" dirty="0" smtClean="0">
                <a:solidFill>
                  <a:schemeClr val="bg2">
                    <a:lumMod val="25000"/>
                  </a:schemeClr>
                </a:solidFill>
              </a:rPr>
              <a:t>Resultaten van de studie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84" b="91892" l="2933" r="98534">
                        <a14:foregroundMark x1="3812" y1="81757" x2="98534" y2="91216"/>
                        <a14:foregroundMark x1="97067" y1="82432" x2="2933" y2="91892"/>
                        <a14:foregroundMark x1="19062" y1="81081" x2="93842" y2="79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580" y="361751"/>
            <a:ext cx="1624012" cy="70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04" y="372209"/>
            <a:ext cx="2667948" cy="74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Doelgroep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Pre-existente hypertensie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 smtClean="0"/>
              <a:t>Preeclampsie</a:t>
            </a:r>
            <a:r>
              <a:rPr lang="nl-NL" dirty="0" smtClean="0"/>
              <a:t> in de voorgeschiedenis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Maternale cardiale pathologie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Maternale nierpathologie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Retrospectieve analyse 2015-2016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 smtClean="0"/>
              <a:t>Polikliniek bezoek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52297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8"/>
            <a:ext cx="7992888" cy="6153631"/>
          </a:xfrm>
        </p:spPr>
      </p:pic>
    </p:spTree>
    <p:extLst>
      <p:ext uri="{BB962C8B-B14F-4D97-AF65-F5344CB8AC3E}">
        <p14:creationId xmlns:p14="http://schemas.microsoft.com/office/powerpoint/2010/main" val="215592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SAFE@Home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 smtClean="0">
                <a:solidFill>
                  <a:schemeClr val="bg2">
                    <a:lumMod val="25000"/>
                  </a:schemeClr>
                </a:solidFill>
              </a:rPr>
              <a:t>Stappenplan</a:t>
            </a:r>
          </a:p>
          <a:p>
            <a:pPr marL="571500" indent="-571500">
              <a:buFont typeface="+mj-lt"/>
              <a:buAutoNum type="romanUcPeriod"/>
            </a:pPr>
            <a:r>
              <a:rPr lang="nl-NL" sz="3200" dirty="0" smtClean="0">
                <a:solidFill>
                  <a:schemeClr val="bg2">
                    <a:lumMod val="25000"/>
                  </a:schemeClr>
                </a:solidFill>
              </a:rPr>
              <a:t>Ontwikkelen systeem</a:t>
            </a:r>
          </a:p>
          <a:p>
            <a:pPr marL="571500" indent="-571500">
              <a:buFont typeface="+mj-lt"/>
              <a:buAutoNum type="romanUcPeriod"/>
            </a:pPr>
            <a:r>
              <a:rPr lang="nl-NL" sz="3200" dirty="0">
                <a:solidFill>
                  <a:schemeClr val="bg2">
                    <a:lumMod val="25000"/>
                  </a:schemeClr>
                </a:solidFill>
              </a:rPr>
              <a:t>Ontwikkelen zorgpaden</a:t>
            </a:r>
          </a:p>
          <a:p>
            <a:pPr marL="571500" indent="-571500">
              <a:buFont typeface="+mj-lt"/>
              <a:buAutoNum type="romanUcPeriod"/>
            </a:pPr>
            <a:r>
              <a:rPr lang="nl-NL" sz="3200" dirty="0" smtClean="0">
                <a:solidFill>
                  <a:srgbClr val="FF0000"/>
                </a:solidFill>
              </a:rPr>
              <a:t>Trainen zorgverleners</a:t>
            </a:r>
          </a:p>
          <a:p>
            <a:pPr marL="571500" indent="-571500">
              <a:buFont typeface="+mj-lt"/>
              <a:buAutoNum type="romanUcPeriod"/>
            </a:pPr>
            <a:r>
              <a:rPr lang="nl-NL" sz="3200" dirty="0" smtClean="0">
                <a:solidFill>
                  <a:schemeClr val="bg2">
                    <a:lumMod val="25000"/>
                  </a:schemeClr>
                </a:solidFill>
              </a:rPr>
              <a:t>Testen van het systeem (</a:t>
            </a:r>
            <a:r>
              <a:rPr lang="nl-NL" sz="3200" dirty="0" err="1" smtClean="0">
                <a:solidFill>
                  <a:schemeClr val="bg2">
                    <a:lumMod val="25000"/>
                  </a:schemeClr>
                </a:solidFill>
              </a:rPr>
              <a:t>feasibility</a:t>
            </a:r>
            <a:r>
              <a:rPr lang="nl-NL" sz="3200" dirty="0" smtClean="0">
                <a:solidFill>
                  <a:schemeClr val="bg2">
                    <a:lumMod val="25000"/>
                  </a:schemeClr>
                </a:solidFill>
              </a:rPr>
              <a:t>) </a:t>
            </a:r>
          </a:p>
          <a:p>
            <a:pPr marL="571500" indent="-571500">
              <a:buFont typeface="+mj-lt"/>
              <a:buAutoNum type="romanUcPeriod"/>
            </a:pPr>
            <a:r>
              <a:rPr lang="nl-NL" sz="3200" dirty="0" smtClean="0">
                <a:solidFill>
                  <a:schemeClr val="bg2">
                    <a:lumMod val="25000"/>
                  </a:schemeClr>
                </a:solidFill>
              </a:rPr>
              <a:t>Resultaten van de studie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84" b="91892" l="2933" r="98534">
                        <a14:foregroundMark x1="3812" y1="81757" x2="98534" y2="91216"/>
                        <a14:foregroundMark x1="97067" y1="82432" x2="2933" y2="91892"/>
                        <a14:foregroundMark x1="19062" y1="81081" x2="93842" y2="79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580" y="361751"/>
            <a:ext cx="1624012" cy="70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04" y="372209"/>
            <a:ext cx="2667948" cy="74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Trainen zorgverleners</a:t>
            </a:r>
            <a:endParaRPr lang="nl-NL" dirty="0"/>
          </a:p>
        </p:txBody>
      </p:sp>
      <p:sp>
        <p:nvSpPr>
          <p:cNvPr id="4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524192" y="1628800"/>
            <a:ext cx="8153400" cy="48965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3200" dirty="0">
                <a:solidFill>
                  <a:srgbClr val="FF0000"/>
                </a:solidFill>
              </a:rPr>
              <a:t>M</a:t>
            </a:r>
            <a:r>
              <a:rPr lang="nl-NL" sz="3200" dirty="0" smtClean="0">
                <a:solidFill>
                  <a:srgbClr val="FF0000"/>
                </a:solidFill>
              </a:rPr>
              <a:t>ultidisciplinair</a:t>
            </a:r>
          </a:p>
          <a:p>
            <a:pPr marL="571500" indent="-571500">
              <a:buFont typeface="+mj-lt"/>
              <a:buAutoNum type="romanUcPeriod"/>
            </a:pPr>
            <a:r>
              <a:rPr lang="nl-NL" sz="3200" dirty="0" smtClean="0">
                <a:solidFill>
                  <a:schemeClr val="bg2">
                    <a:lumMod val="25000"/>
                  </a:schemeClr>
                </a:solidFill>
              </a:rPr>
              <a:t>Obstetrie verpleegkundigen</a:t>
            </a:r>
          </a:p>
          <a:p>
            <a:pPr marL="891540" lvl="1" indent="-5715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Aanmelden en uitleg systeem aan 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</a:rPr>
              <a:t>patiënten</a:t>
            </a:r>
            <a:endParaRPr lang="nl-NL" dirty="0">
              <a:solidFill>
                <a:schemeClr val="bg2">
                  <a:lumMod val="25000"/>
                </a:schemeClr>
              </a:solidFill>
            </a:endParaRPr>
          </a:p>
          <a:p>
            <a:pPr marL="891540" lvl="1" indent="-5715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2">
                    <a:lumMod val="25000"/>
                  </a:schemeClr>
                </a:solidFill>
              </a:rPr>
              <a:t>Dagelijkse monitoring vanaf de polikliniek</a:t>
            </a:r>
          </a:p>
          <a:p>
            <a:pPr marL="891540" lvl="1" indent="-5715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2">
                    <a:lumMod val="25000"/>
                  </a:schemeClr>
                </a:solidFill>
              </a:rPr>
              <a:t>Overleg met gynaecoloog over afwijkende waarden</a:t>
            </a:r>
          </a:p>
          <a:p>
            <a:pPr marL="571500" indent="-571500">
              <a:buFont typeface="+mj-lt"/>
              <a:buAutoNum type="romanUcPeriod"/>
            </a:pPr>
            <a:r>
              <a:rPr lang="nl-NL" sz="3200" dirty="0" smtClean="0">
                <a:solidFill>
                  <a:schemeClr val="bg2">
                    <a:lumMod val="25000"/>
                  </a:schemeClr>
                </a:solidFill>
              </a:rPr>
              <a:t>AIOS en verloskundigen (op de poli)</a:t>
            </a:r>
          </a:p>
          <a:p>
            <a:pPr marL="891540" lvl="1" indent="-5715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2">
                    <a:lumMod val="25000"/>
                  </a:schemeClr>
                </a:solidFill>
              </a:rPr>
              <a:t>Alert zijn op mogelijke kandidaten</a:t>
            </a:r>
          </a:p>
          <a:p>
            <a:pPr marL="891540" lvl="1" indent="-5715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2">
                    <a:lumMod val="25000"/>
                  </a:schemeClr>
                </a:solidFill>
              </a:rPr>
              <a:t>Alert zijn op bewaken van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</a:rPr>
              <a:t>zorgpad</a:t>
            </a:r>
            <a:endParaRPr lang="nl-NL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nl-NL" dirty="0" smtClean="0">
                <a:solidFill>
                  <a:schemeClr val="bg2">
                    <a:lumMod val="25000"/>
                  </a:schemeClr>
                </a:solidFill>
              </a:rPr>
              <a:t>Gynaecologen </a:t>
            </a:r>
          </a:p>
          <a:p>
            <a:pPr marL="891540" lvl="1" indent="-5715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2">
                    <a:lumMod val="25000"/>
                  </a:schemeClr>
                </a:solidFill>
              </a:rPr>
              <a:t>Uitleg en doel van de studie; </a:t>
            </a:r>
            <a:br>
              <a:rPr lang="nl-NL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nl-NL" dirty="0" smtClean="0">
                <a:solidFill>
                  <a:schemeClr val="bg2">
                    <a:lumMod val="25000"/>
                  </a:schemeClr>
                </a:solidFill>
              </a:rPr>
              <a:t>bekend maken met het systeem en de monitoring achter de schermen</a:t>
            </a:r>
          </a:p>
          <a:p>
            <a:pPr marL="891540" lvl="1" indent="-5715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2">
                    <a:lumMod val="25000"/>
                  </a:schemeClr>
                </a:solidFill>
              </a:rPr>
              <a:t>Bewaken </a:t>
            </a:r>
            <a:r>
              <a:rPr lang="nl-NL" dirty="0" err="1" smtClean="0">
                <a:solidFill>
                  <a:schemeClr val="bg2">
                    <a:lumMod val="25000"/>
                  </a:schemeClr>
                </a:solidFill>
              </a:rPr>
              <a:t>zorgpad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</a:rPr>
              <a:t>!</a:t>
            </a:r>
            <a:endParaRPr lang="nl-NL" dirty="0">
              <a:solidFill>
                <a:schemeClr val="bg2">
                  <a:lumMod val="25000"/>
                </a:schemeClr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nl-NL" sz="3200" dirty="0" smtClean="0">
                <a:solidFill>
                  <a:srgbClr val="002060"/>
                </a:solidFill>
              </a:rPr>
              <a:t>Overige specialismen</a:t>
            </a:r>
          </a:p>
          <a:p>
            <a:pPr marL="891540" lvl="1" indent="-5715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Nauwe samenwerking met </a:t>
            </a:r>
            <a:r>
              <a:rPr lang="nl-NL" b="1" dirty="0" smtClean="0">
                <a:solidFill>
                  <a:srgbClr val="002060"/>
                </a:solidFill>
              </a:rPr>
              <a:t>vasculair internisten, cardiologen en nefrologen </a:t>
            </a:r>
            <a:r>
              <a:rPr lang="nl-NL" dirty="0" smtClean="0">
                <a:solidFill>
                  <a:srgbClr val="002060"/>
                </a:solidFill>
              </a:rPr>
              <a:t>in deze hoog risico zwangerschap groep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84" b="91892" l="2933" r="98534">
                        <a14:foregroundMark x1="3812" y1="81757" x2="98534" y2="91216"/>
                        <a14:foregroundMark x1="97067" y1="82432" x2="2933" y2="91892"/>
                        <a14:foregroundMark x1="19062" y1="81081" x2="93842" y2="79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580" y="361751"/>
            <a:ext cx="1624012" cy="70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04" y="372209"/>
            <a:ext cx="2667948" cy="74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Trainen zorgverleners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3" t="18574" r="43262" b="32452"/>
          <a:stretch/>
        </p:blipFill>
        <p:spPr bwMode="auto">
          <a:xfrm>
            <a:off x="467544" y="2319899"/>
            <a:ext cx="3744416" cy="368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2656"/>
            <a:ext cx="1624012" cy="70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="" xmlns:a16="http://schemas.microsoft.com/office/drawing/2014/main" id="{B86F2AC7-309C-D54E-B69B-E0E523AA3DC3}"/>
              </a:ext>
            </a:extLst>
          </p:cNvPr>
          <p:cNvSpPr txBox="1"/>
          <p:nvPr/>
        </p:nvSpPr>
        <p:spPr>
          <a:xfrm>
            <a:off x="4427984" y="3013501"/>
            <a:ext cx="45016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>
                <a:solidFill>
                  <a:schemeClr val="bg2">
                    <a:lumMod val="25000"/>
                  </a:schemeClr>
                </a:solidFill>
              </a:rPr>
              <a:t>Flowchart thuismonitoringsteam:</a:t>
            </a:r>
          </a:p>
          <a:p>
            <a:r>
              <a:rPr lang="nl-NL" sz="2600" dirty="0">
                <a:solidFill>
                  <a:schemeClr val="bg2">
                    <a:lumMod val="25000"/>
                  </a:schemeClr>
                </a:solidFill>
              </a:rPr>
              <a:t>Wanneer welke actie inzetten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600" dirty="0">
                <a:solidFill>
                  <a:schemeClr val="bg2">
                    <a:lumMod val="25000"/>
                  </a:schemeClr>
                </a:solidFill>
              </a:rPr>
              <a:t>Geruststellen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600" dirty="0">
                <a:solidFill>
                  <a:schemeClr val="bg2">
                    <a:lumMod val="25000"/>
                  </a:schemeClr>
                </a:solidFill>
              </a:rPr>
              <a:t>Overmeten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600" dirty="0">
                <a:solidFill>
                  <a:schemeClr val="bg2">
                    <a:lumMod val="25000"/>
                  </a:schemeClr>
                </a:solidFill>
              </a:rPr>
              <a:t>Overleg </a:t>
            </a:r>
            <a:r>
              <a:rPr lang="nl-NL" sz="2600" dirty="0" smtClean="0">
                <a:solidFill>
                  <a:schemeClr val="bg2">
                    <a:lumMod val="25000"/>
                  </a:schemeClr>
                </a:solidFill>
              </a:rPr>
              <a:t>supervisor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600" dirty="0" smtClean="0">
                <a:solidFill>
                  <a:schemeClr val="bg2">
                    <a:lumMod val="25000"/>
                  </a:schemeClr>
                </a:solidFill>
              </a:rPr>
              <a:t>Consult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600" dirty="0" smtClean="0">
                <a:solidFill>
                  <a:schemeClr val="bg2">
                    <a:lumMod val="25000"/>
                  </a:schemeClr>
                </a:solidFill>
              </a:rPr>
              <a:t>Opname</a:t>
            </a:r>
            <a:endParaRPr lang="nl-NL" sz="2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04" y="372209"/>
            <a:ext cx="2667948" cy="74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84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SAFE@Home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 smtClean="0">
                <a:solidFill>
                  <a:schemeClr val="bg2">
                    <a:lumMod val="25000"/>
                  </a:schemeClr>
                </a:solidFill>
              </a:rPr>
              <a:t>Stappenplan</a:t>
            </a:r>
          </a:p>
          <a:p>
            <a:pPr marL="571500" indent="-571500">
              <a:buFont typeface="+mj-lt"/>
              <a:buAutoNum type="romanUcPeriod"/>
            </a:pPr>
            <a:r>
              <a:rPr lang="nl-NL" sz="3200" dirty="0" smtClean="0">
                <a:solidFill>
                  <a:schemeClr val="bg2">
                    <a:lumMod val="25000"/>
                  </a:schemeClr>
                </a:solidFill>
              </a:rPr>
              <a:t>Ontwikkelen systeem</a:t>
            </a:r>
          </a:p>
          <a:p>
            <a:pPr marL="571500" indent="-571500">
              <a:buFont typeface="+mj-lt"/>
              <a:buAutoNum type="romanUcPeriod"/>
            </a:pPr>
            <a:r>
              <a:rPr lang="nl-NL" sz="3200" dirty="0">
                <a:solidFill>
                  <a:schemeClr val="bg2">
                    <a:lumMod val="25000"/>
                  </a:schemeClr>
                </a:solidFill>
              </a:rPr>
              <a:t>Ontwikkelen zorgpaden</a:t>
            </a:r>
          </a:p>
          <a:p>
            <a:pPr marL="571500" indent="-571500">
              <a:buFont typeface="+mj-lt"/>
              <a:buAutoNum type="romanUcPeriod"/>
            </a:pPr>
            <a:r>
              <a:rPr lang="nl-NL" sz="3200" dirty="0" smtClean="0">
                <a:solidFill>
                  <a:schemeClr val="bg2">
                    <a:lumMod val="25000"/>
                  </a:schemeClr>
                </a:solidFill>
              </a:rPr>
              <a:t>Trainen zorgverleners</a:t>
            </a:r>
          </a:p>
          <a:p>
            <a:pPr marL="571500" indent="-571500">
              <a:buFont typeface="+mj-lt"/>
              <a:buAutoNum type="romanUcPeriod"/>
            </a:pPr>
            <a:r>
              <a:rPr lang="nl-NL" sz="3200" dirty="0" smtClean="0">
                <a:solidFill>
                  <a:srgbClr val="FF0000"/>
                </a:solidFill>
              </a:rPr>
              <a:t>Testen van het systeem (</a:t>
            </a:r>
            <a:r>
              <a:rPr lang="nl-NL" sz="3200" dirty="0" err="1" smtClean="0">
                <a:solidFill>
                  <a:srgbClr val="FF0000"/>
                </a:solidFill>
              </a:rPr>
              <a:t>feasibility</a:t>
            </a:r>
            <a:r>
              <a:rPr lang="nl-NL" sz="3200" dirty="0" smtClean="0">
                <a:solidFill>
                  <a:srgbClr val="FF0000"/>
                </a:solidFill>
              </a:rPr>
              <a:t>) </a:t>
            </a:r>
          </a:p>
          <a:p>
            <a:pPr marL="571500" indent="-571500">
              <a:buFont typeface="+mj-lt"/>
              <a:buAutoNum type="romanUcPeriod"/>
            </a:pPr>
            <a:r>
              <a:rPr lang="nl-NL" sz="3200" dirty="0" smtClean="0">
                <a:solidFill>
                  <a:schemeClr val="bg2">
                    <a:lumMod val="25000"/>
                  </a:schemeClr>
                </a:solidFill>
              </a:rPr>
              <a:t>Resultaten van de studie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2656"/>
            <a:ext cx="1624012" cy="70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04" y="372209"/>
            <a:ext cx="2667948" cy="74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7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Feasibility</a:t>
            </a:r>
            <a:r>
              <a:rPr lang="nl-NL" dirty="0" smtClean="0"/>
              <a:t> studie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accent2">
                    <a:lumMod val="50000"/>
                  </a:schemeClr>
                </a:solidFill>
              </a:rPr>
              <a:t>Methode	</a:t>
            </a:r>
            <a:endParaRPr lang="nl-NL" dirty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accent2">
                    <a:lumMod val="50000"/>
                  </a:schemeClr>
                </a:solidFill>
              </a:rPr>
              <a:t>14 (laag risico) zwangeren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accent2">
                    <a:lumMod val="50000"/>
                  </a:schemeClr>
                </a:solidFill>
              </a:rPr>
              <a:t>3 weken metingen doorsturen: bloeddruk + vragenlijst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accent2">
                    <a:lumMod val="50000"/>
                  </a:schemeClr>
                </a:solidFill>
              </a:rPr>
              <a:t>Doel: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accent2">
                    <a:lumMod val="50000"/>
                  </a:schemeClr>
                </a:solidFill>
              </a:rPr>
              <a:t>Participatie : hoe vaak meten zij?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accent2">
                    <a:lumMod val="50000"/>
                  </a:schemeClr>
                </a:solidFill>
              </a:rPr>
              <a:t>Alarmsysteem: is het nauwkeurig?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accent2">
                    <a:lumMod val="50000"/>
                  </a:schemeClr>
                </a:solidFill>
              </a:rPr>
              <a:t>Patiënt tevredenheid: vragenlijsten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accent2">
                    <a:lumMod val="50000"/>
                  </a:schemeClr>
                </a:solidFill>
              </a:rPr>
              <a:t>Zorgverleners: logistiek goed geregeld?</a:t>
            </a:r>
            <a:endParaRPr lang="nl-N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2656"/>
            <a:ext cx="1624012" cy="70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04" y="372209"/>
            <a:ext cx="2667948" cy="74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9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Disclosure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51840" cy="4495800"/>
          </a:xfrm>
        </p:spPr>
        <p:txBody>
          <a:bodyPr>
            <a:normAutofit/>
          </a:bodyPr>
          <a:lstStyle/>
          <a:p>
            <a:r>
              <a:rPr lang="nl-NL" sz="2000" dirty="0" smtClean="0"/>
              <a:t>SAFE@HOME studie:</a:t>
            </a:r>
            <a:br>
              <a:rPr lang="nl-NL" sz="2000" dirty="0" smtClean="0"/>
            </a:br>
            <a:r>
              <a:rPr lang="nl-NL" sz="2000" dirty="0" smtClean="0"/>
              <a:t>gefinancierd door het programma </a:t>
            </a:r>
            <a:r>
              <a:rPr lang="nl-NL" sz="2000" i="1" dirty="0" err="1" smtClean="0"/>
              <a:t>e-Health</a:t>
            </a:r>
            <a:r>
              <a:rPr lang="nl-NL" sz="2000" dirty="0" smtClean="0"/>
              <a:t> van het </a:t>
            </a:r>
            <a:r>
              <a:rPr lang="nl-NL" sz="2000" dirty="0" err="1" smtClean="0"/>
              <a:t>Citrienfonds</a:t>
            </a:r>
            <a:r>
              <a:rPr lang="nl-NL" sz="2000" dirty="0" smtClean="0"/>
              <a:t>, </a:t>
            </a:r>
            <a:br>
              <a:rPr lang="nl-NL" sz="2000" dirty="0" smtClean="0"/>
            </a:b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een initiatief van de Nederlandse Federatie van Universitair Medische Centra</a:t>
            </a:r>
            <a:endParaRPr lang="nl-NL" sz="2000" dirty="0"/>
          </a:p>
        </p:txBody>
      </p:sp>
      <p:pic>
        <p:nvPicPr>
          <p:cNvPr id="1026" name="Picture 2" descr="Image result for citrienfo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09120"/>
            <a:ext cx="3871317" cy="2520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04" y="372209"/>
            <a:ext cx="2667948" cy="74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8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80635" y="1556792"/>
            <a:ext cx="8378459" cy="504056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Patiëntparticipatie 	goed: 85% meet bijna dagelijks</a:t>
            </a:r>
          </a:p>
          <a:p>
            <a:pPr algn="l"/>
            <a:r>
              <a:rPr lang="nl-NL" sz="2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	</a:t>
            </a:r>
            <a:r>
              <a:rPr lang="nl-NL" sz="1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Duur metingen: 2-3 minuten/dag</a:t>
            </a:r>
          </a:p>
          <a:p>
            <a:pPr algn="l"/>
            <a:r>
              <a:rPr lang="nl-NL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nl-NL" sz="1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Protocol + instructies aangepast </a:t>
            </a:r>
            <a:r>
              <a:rPr lang="nl-NL" sz="1800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tbv</a:t>
            </a:r>
            <a:r>
              <a:rPr lang="nl-NL" sz="1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compliance.</a:t>
            </a:r>
            <a:endParaRPr lang="nl-NL" sz="200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algn="l"/>
            <a:endParaRPr lang="nl-NL" sz="200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algn="l"/>
            <a:r>
              <a:rPr lang="nl-NL" sz="2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Alarmsysteem 		nauwkeurig</a:t>
            </a:r>
          </a:p>
          <a:p>
            <a:pPr algn="l"/>
            <a:r>
              <a:rPr lang="nl-NL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nl-NL" sz="2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</a:t>
            </a:r>
            <a:r>
              <a:rPr lang="nl-NL" sz="1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Geen onterechte of gemiste alarmen</a:t>
            </a:r>
          </a:p>
          <a:p>
            <a:pPr algn="l"/>
            <a:endParaRPr lang="nl-NL" sz="200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algn="l"/>
            <a:r>
              <a:rPr lang="nl-NL" sz="2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Patiënttevredenheid 	(zeer) goed</a:t>
            </a:r>
          </a:p>
          <a:p>
            <a:pPr algn="l"/>
            <a:r>
              <a:rPr lang="nl-NL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nl-NL" sz="2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</a:t>
            </a:r>
            <a:r>
              <a:rPr lang="nl-NL" sz="1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metingen goed in te bouwen in routine</a:t>
            </a:r>
          </a:p>
          <a:p>
            <a:pPr algn="l"/>
            <a:r>
              <a:rPr lang="nl-NL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nl-NL" sz="1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aanraden aan anderen (zeker met indicatie)</a:t>
            </a:r>
          </a:p>
          <a:p>
            <a:pPr algn="l"/>
            <a:r>
              <a:rPr lang="nl-NL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nl-NL" sz="1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systeem helder, meter werkt goed</a:t>
            </a:r>
          </a:p>
          <a:p>
            <a:pPr algn="l"/>
            <a:endParaRPr lang="nl-NL" sz="20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algn="l"/>
            <a:r>
              <a:rPr lang="nl-NL" sz="2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Zorgverleners		tevreden met het systeem</a:t>
            </a:r>
          </a:p>
          <a:p>
            <a:pPr algn="l"/>
            <a:r>
              <a:rPr lang="nl-NL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  <a:r>
              <a:rPr lang="nl-NL" sz="2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	U</a:t>
            </a:r>
            <a:r>
              <a:rPr lang="nl-NL" sz="1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itleg aan patient: duurt 10-12 minuten</a:t>
            </a:r>
            <a:endParaRPr lang="nl-NL" sz="18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2656"/>
            <a:ext cx="1624012" cy="70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nl-NL" dirty="0" err="1" smtClean="0"/>
              <a:t>Feasibility</a:t>
            </a:r>
            <a:r>
              <a:rPr lang="nl-NL" dirty="0" smtClean="0"/>
              <a:t> studie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04" y="372209"/>
            <a:ext cx="2667948" cy="745844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4294891" y="6380994"/>
            <a:ext cx="4647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chemeClr val="accent2">
                    <a:lumMod val="50000"/>
                  </a:schemeClr>
                </a:solidFill>
              </a:rPr>
              <a:t>Van den Heuvel et al; Pregnancy </a:t>
            </a:r>
            <a:r>
              <a:rPr lang="nl-NL" sz="1600" dirty="0" err="1" smtClean="0">
                <a:solidFill>
                  <a:schemeClr val="accent2">
                    <a:lumMod val="50000"/>
                  </a:schemeClr>
                </a:solidFill>
              </a:rPr>
              <a:t>Hypertension</a:t>
            </a:r>
            <a:r>
              <a:rPr lang="nl-NL" sz="1600" dirty="0" smtClean="0">
                <a:solidFill>
                  <a:schemeClr val="accent2">
                    <a:lumMod val="50000"/>
                  </a:schemeClr>
                </a:solidFill>
              </a:rPr>
              <a:t> 2019</a:t>
            </a:r>
            <a:endParaRPr lang="nl-NL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3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SAFE@Home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 smtClean="0">
                <a:solidFill>
                  <a:schemeClr val="bg2">
                    <a:lumMod val="25000"/>
                  </a:schemeClr>
                </a:solidFill>
              </a:rPr>
              <a:t>Stappenplan</a:t>
            </a:r>
          </a:p>
          <a:p>
            <a:pPr marL="571500" indent="-571500">
              <a:buFont typeface="+mj-lt"/>
              <a:buAutoNum type="romanUcPeriod"/>
            </a:pPr>
            <a:r>
              <a:rPr lang="nl-NL" sz="3200" dirty="0" smtClean="0">
                <a:solidFill>
                  <a:schemeClr val="bg2">
                    <a:lumMod val="25000"/>
                  </a:schemeClr>
                </a:solidFill>
              </a:rPr>
              <a:t>Ontwikkelen systeem</a:t>
            </a:r>
          </a:p>
          <a:p>
            <a:pPr marL="571500" indent="-571500">
              <a:buFont typeface="+mj-lt"/>
              <a:buAutoNum type="romanUcPeriod"/>
            </a:pPr>
            <a:r>
              <a:rPr lang="nl-NL" sz="3200" dirty="0">
                <a:solidFill>
                  <a:schemeClr val="bg2">
                    <a:lumMod val="25000"/>
                  </a:schemeClr>
                </a:solidFill>
              </a:rPr>
              <a:t>Ontwikkelen zorgpaden</a:t>
            </a:r>
          </a:p>
          <a:p>
            <a:pPr marL="571500" indent="-571500">
              <a:buFont typeface="+mj-lt"/>
              <a:buAutoNum type="romanUcPeriod"/>
            </a:pPr>
            <a:r>
              <a:rPr lang="nl-NL" sz="3200" dirty="0" smtClean="0">
                <a:solidFill>
                  <a:schemeClr val="bg2">
                    <a:lumMod val="25000"/>
                  </a:schemeClr>
                </a:solidFill>
              </a:rPr>
              <a:t>Trainen zorgverleners</a:t>
            </a:r>
          </a:p>
          <a:p>
            <a:pPr marL="571500" indent="-571500">
              <a:buFont typeface="+mj-lt"/>
              <a:buAutoNum type="romanUcPeriod"/>
            </a:pPr>
            <a:r>
              <a:rPr lang="nl-NL" sz="3200" dirty="0" smtClean="0">
                <a:solidFill>
                  <a:srgbClr val="002060"/>
                </a:solidFill>
              </a:rPr>
              <a:t>Testen van het systeem (</a:t>
            </a:r>
            <a:r>
              <a:rPr lang="nl-NL" sz="3200" dirty="0" err="1" smtClean="0">
                <a:solidFill>
                  <a:srgbClr val="002060"/>
                </a:solidFill>
              </a:rPr>
              <a:t>feasibility</a:t>
            </a:r>
            <a:r>
              <a:rPr lang="nl-NL" sz="3200" dirty="0" smtClean="0">
                <a:solidFill>
                  <a:srgbClr val="002060"/>
                </a:solidFill>
              </a:rPr>
              <a:t>) </a:t>
            </a:r>
          </a:p>
          <a:p>
            <a:pPr marL="571500" indent="-571500">
              <a:buFont typeface="+mj-lt"/>
              <a:buAutoNum type="romanUcPeriod"/>
            </a:pPr>
            <a:r>
              <a:rPr lang="nl-NL" sz="3200" dirty="0" smtClean="0">
                <a:solidFill>
                  <a:srgbClr val="FF0000"/>
                </a:solidFill>
              </a:rPr>
              <a:t>Resultaten van de studie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2656"/>
            <a:ext cx="1624012" cy="70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04" y="372209"/>
            <a:ext cx="2667948" cy="74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9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Resultaten van de studie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Start dec 2016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Eerste inclusie nov 2017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2656"/>
            <a:ext cx="1624012" cy="70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="" xmlns:a16="http://schemas.microsoft.com/office/drawing/2014/main" id="{662F99AC-51CA-5448-8A89-F71DFFBB323E}"/>
              </a:ext>
            </a:extLst>
          </p:cNvPr>
          <p:cNvSpPr/>
          <p:nvPr/>
        </p:nvSpPr>
        <p:spPr>
          <a:xfrm>
            <a:off x="612648" y="1600199"/>
            <a:ext cx="7415736" cy="123177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04" y="372209"/>
            <a:ext cx="2667948" cy="74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13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Resultaten van de studie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Start dec 2016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Eerste inclusie nov 2017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Aantal inclusies: &gt;</a:t>
            </a:r>
            <a:r>
              <a:rPr lang="nl-NL" dirty="0" smtClean="0"/>
              <a:t>140 </a:t>
            </a:r>
            <a:r>
              <a:rPr lang="nl-NL" dirty="0"/>
              <a:t>in </a:t>
            </a:r>
            <a:r>
              <a:rPr lang="nl-NL" dirty="0" smtClean="0"/>
              <a:t>januari 2019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2656"/>
            <a:ext cx="1624012" cy="70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="" xmlns:a16="http://schemas.microsoft.com/office/drawing/2014/main" id="{5806B292-D1AD-A140-BB4D-63459142F576}"/>
              </a:ext>
            </a:extLst>
          </p:cNvPr>
          <p:cNvSpPr/>
          <p:nvPr/>
        </p:nvSpPr>
        <p:spPr>
          <a:xfrm>
            <a:off x="607668" y="3065233"/>
            <a:ext cx="7415736" cy="79581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="" xmlns:a16="http://schemas.microsoft.com/office/drawing/2014/main" id="{BBDD2316-44AB-A94F-B35A-B34A1A8D6465}"/>
              </a:ext>
            </a:extLst>
          </p:cNvPr>
          <p:cNvSpPr/>
          <p:nvPr/>
        </p:nvSpPr>
        <p:spPr>
          <a:xfrm>
            <a:off x="612648" y="1600199"/>
            <a:ext cx="7415736" cy="123177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04" y="372209"/>
            <a:ext cx="2667948" cy="74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95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Resultaten van de studie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Start dec 2016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Eerste inclusie nov 2017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Aantal inclusies: &gt;</a:t>
            </a:r>
            <a:r>
              <a:rPr lang="nl-NL" dirty="0" smtClean="0"/>
              <a:t>140 </a:t>
            </a:r>
            <a:r>
              <a:rPr lang="nl-NL" dirty="0"/>
              <a:t>in </a:t>
            </a:r>
            <a:r>
              <a:rPr lang="nl-NL" dirty="0" smtClean="0"/>
              <a:t>januari 2019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Resultaten verwacht in </a:t>
            </a:r>
            <a:r>
              <a:rPr lang="nl-NL" dirty="0" smtClean="0"/>
              <a:t>Q3 2019</a:t>
            </a:r>
            <a:endParaRPr lang="nl-NL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2656"/>
            <a:ext cx="1624012" cy="70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="" xmlns:a16="http://schemas.microsoft.com/office/drawing/2014/main" id="{5806B292-D1AD-A140-BB4D-63459142F576}"/>
              </a:ext>
            </a:extLst>
          </p:cNvPr>
          <p:cNvSpPr/>
          <p:nvPr/>
        </p:nvSpPr>
        <p:spPr>
          <a:xfrm>
            <a:off x="612648" y="3140968"/>
            <a:ext cx="7415736" cy="6878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="" xmlns:a16="http://schemas.microsoft.com/office/drawing/2014/main" id="{BBDD2316-44AB-A94F-B35A-B34A1A8D6465}"/>
              </a:ext>
            </a:extLst>
          </p:cNvPr>
          <p:cNvSpPr/>
          <p:nvPr/>
        </p:nvSpPr>
        <p:spPr>
          <a:xfrm>
            <a:off x="612648" y="1600199"/>
            <a:ext cx="7415736" cy="123177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="" xmlns:a16="http://schemas.microsoft.com/office/drawing/2014/main" id="{694A2E8F-F768-284A-A9C6-59EB7063BBCA}"/>
              </a:ext>
            </a:extLst>
          </p:cNvPr>
          <p:cNvSpPr/>
          <p:nvPr/>
        </p:nvSpPr>
        <p:spPr>
          <a:xfrm>
            <a:off x="612648" y="4653136"/>
            <a:ext cx="7415736" cy="88251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04" y="372209"/>
            <a:ext cx="2667948" cy="74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33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Voorlopige resultaten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95536" y="4437113"/>
            <a:ext cx="8748464" cy="2304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i="1" dirty="0" smtClean="0">
                <a:solidFill>
                  <a:schemeClr val="accent2">
                    <a:lumMod val="50000"/>
                  </a:schemeClr>
                </a:solidFill>
              </a:rPr>
              <a:t>” </a:t>
            </a:r>
            <a:r>
              <a:rPr lang="nl-NL" sz="2400" i="1" dirty="0">
                <a:solidFill>
                  <a:schemeClr val="accent2">
                    <a:lumMod val="50000"/>
                  </a:schemeClr>
                </a:solidFill>
              </a:rPr>
              <a:t>Dankzij de studie kan ik thuis mijn zwangerschap controleren. Daarnaast vind ik het een fijn idee dat er dagelijks naar mijn metingen gekeken </a:t>
            </a:r>
            <a:r>
              <a:rPr lang="nl-NL" sz="2400" i="1" dirty="0" smtClean="0">
                <a:solidFill>
                  <a:schemeClr val="accent2">
                    <a:lumMod val="50000"/>
                  </a:schemeClr>
                </a:solidFill>
              </a:rPr>
              <a:t>wordt. </a:t>
            </a:r>
            <a:r>
              <a:rPr lang="nl-NL" sz="2400" i="1" dirty="0">
                <a:solidFill>
                  <a:schemeClr val="accent2">
                    <a:lumMod val="50000"/>
                  </a:schemeClr>
                </a:solidFill>
              </a:rPr>
              <a:t>“</a:t>
            </a:r>
          </a:p>
          <a:p>
            <a:pPr marL="0" indent="0">
              <a:buNone/>
            </a:pPr>
            <a:r>
              <a:rPr lang="nl-NL" sz="2400" i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nl-NL" sz="24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2400" i="1" dirty="0">
                <a:solidFill>
                  <a:schemeClr val="accent2">
                    <a:lumMod val="50000"/>
                  </a:schemeClr>
                </a:solidFill>
              </a:rPr>
              <a:t>“Ik voel me veel veiliger dan in mijn eerste zwangerschap. Bovendien kosten de controles in het ziekenhuis mij altijd heel veel tijd.”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000" i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2656"/>
            <a:ext cx="1624012" cy="70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J:\HOTEL studie\20180822  Safe@home\Afbeeldingen en presentaties\_DSC697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86" y="1759881"/>
            <a:ext cx="3908906" cy="260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="" xmlns:a16="http://schemas.microsoft.com/office/drawing/2014/main" id="{414AB4DE-37E0-9547-8898-530A63602F1F}"/>
              </a:ext>
            </a:extLst>
          </p:cNvPr>
          <p:cNvSpPr txBox="1"/>
          <p:nvPr/>
        </p:nvSpPr>
        <p:spPr>
          <a:xfrm>
            <a:off x="5004048" y="2452819"/>
            <a:ext cx="39604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900" b="1" dirty="0" err="1">
                <a:solidFill>
                  <a:schemeClr val="bg2">
                    <a:lumMod val="25000"/>
                  </a:schemeClr>
                </a:solidFill>
              </a:rPr>
              <a:t>Zwangeren</a:t>
            </a:r>
            <a:r>
              <a:rPr lang="nl-NL" sz="2900" b="1" dirty="0">
                <a:solidFill>
                  <a:schemeClr val="bg2">
                    <a:lumMod val="25000"/>
                  </a:schemeClr>
                </a:solidFill>
              </a:rPr>
              <a:t> zijn tevreden!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04" y="372209"/>
            <a:ext cx="2667948" cy="74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21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70EF4F7-AC42-9444-A792-EFB85E389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Voorlopige resultaten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D699647F-1818-144C-AE7C-3227B7A4EDB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Thuismonitoring lijkt veilig!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Geen adverse events tot nu toe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Economische evaluatie ( HTA)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vanuit een instellingsperspectief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vanuit een maatschappelijk perspectief</a:t>
            </a:r>
          </a:p>
          <a:p>
            <a:pPr lvl="1"/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Opschaling naar </a:t>
            </a:r>
            <a:r>
              <a:rPr lang="nl-NL" dirty="0" err="1" smtClean="0"/>
              <a:t>Diakonessenhuis</a:t>
            </a:r>
            <a:r>
              <a:rPr lang="nl-NL" dirty="0" smtClean="0"/>
              <a:t> Utrecht</a:t>
            </a:r>
            <a:endParaRPr lang="nl-NL" dirty="0"/>
          </a:p>
        </p:txBody>
      </p:sp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5C123E87-485E-4040-B396-5164F35B1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2656"/>
            <a:ext cx="1624012" cy="70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04" y="372209"/>
            <a:ext cx="2667948" cy="74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05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b="1" dirty="0">
                <a:latin typeface="+mn-lt"/>
              </a:rPr>
              <a:t>Hoe implementeer </a:t>
            </a:r>
            <a:r>
              <a:rPr lang="nl-NL" sz="2800" b="1" dirty="0" smtClean="0">
                <a:latin typeface="+mn-lt"/>
              </a:rPr>
              <a:t>je telemonitoring?</a:t>
            </a:r>
            <a:endParaRPr lang="nl-NL" sz="2800" dirty="0">
              <a:latin typeface="+mn-lt"/>
            </a:endParaRP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="" xmlns:a16="http://schemas.microsoft.com/office/drawing/2014/main" id="{11366BAF-4124-3943-9307-CF1EAA8AC9F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214580"/>
                </a:solidFill>
              </a:rPr>
              <a:t>Vraagt om andere inrichting van de zorg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214580"/>
                </a:solidFill>
              </a:rPr>
              <a:t>Andere inzet </a:t>
            </a:r>
            <a:r>
              <a:rPr lang="nl-NL" sz="2400" dirty="0" smtClean="0">
                <a:solidFill>
                  <a:srgbClr val="214580"/>
                </a:solidFill>
              </a:rPr>
              <a:t>zorgverleners</a:t>
            </a:r>
            <a:endParaRPr lang="nl-NL" sz="100" dirty="0">
              <a:solidFill>
                <a:srgbClr val="21458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214580"/>
                </a:solidFill>
              </a:rPr>
              <a:t>Veiligheid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214580"/>
                </a:solidFill>
              </a:rPr>
              <a:t>Autonomie patiënt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800" b="1" dirty="0">
              <a:solidFill>
                <a:srgbClr val="21458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214580"/>
                </a:solidFill>
              </a:rPr>
              <a:t>Vraagt om een andere hulpverlener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800" b="1" dirty="0">
              <a:solidFill>
                <a:srgbClr val="21458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214580"/>
                </a:solidFill>
              </a:rPr>
              <a:t>Wetenschappelijk onderzoek is essentieel!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04" y="372209"/>
            <a:ext cx="2667948" cy="74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07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2">
                    <a:lumMod val="25000"/>
                  </a:schemeClr>
                </a:solidFill>
              </a:rPr>
              <a:t>SAFE@HOME: thuismonitoring van de </a:t>
            </a:r>
            <a:r>
              <a:rPr lang="nl-NL" sz="2800" dirty="0" err="1">
                <a:solidFill>
                  <a:schemeClr val="bg2">
                    <a:lumMod val="25000"/>
                  </a:schemeClr>
                </a:solidFill>
              </a:rPr>
              <a:t>hoogrisico</a:t>
            </a:r>
            <a:r>
              <a:rPr lang="nl-NL" sz="2800" dirty="0">
                <a:solidFill>
                  <a:schemeClr val="bg2">
                    <a:lumMod val="25000"/>
                  </a:schemeClr>
                </a:solidFill>
              </a:rPr>
              <a:t> zwangere is mogelijk!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2">
                    <a:lumMod val="25000"/>
                  </a:schemeClr>
                </a:solidFill>
              </a:rPr>
              <a:t>Toekomst: opschaling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2">
                    <a:lumMod val="25000"/>
                  </a:schemeClr>
                </a:solidFill>
              </a:rPr>
              <a:t>Effect op medische uitkomsten?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2">
                    <a:lumMod val="25000"/>
                  </a:schemeClr>
                </a:solidFill>
              </a:rPr>
              <a:t>Bekostiging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30"/>
          <a:stretch/>
        </p:blipFill>
        <p:spPr>
          <a:xfrm>
            <a:off x="2699792" y="4895386"/>
            <a:ext cx="3634730" cy="1038988"/>
          </a:xfrm>
          <a:prstGeom prst="rect">
            <a:avLst/>
          </a:prstGeom>
          <a:ln>
            <a:noFill/>
          </a:ln>
        </p:spPr>
      </p:pic>
      <p:sp>
        <p:nvSpPr>
          <p:cNvPr id="5" name="Tekstvak 4"/>
          <p:cNvSpPr txBox="1"/>
          <p:nvPr/>
        </p:nvSpPr>
        <p:spPr>
          <a:xfrm>
            <a:off x="2987824" y="5925313"/>
            <a:ext cx="31683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solidFill>
                  <a:schemeClr val="accent1">
                    <a:lumMod val="50000"/>
                  </a:schemeClr>
                </a:solidFill>
              </a:rPr>
              <a:t>SAFE@HOME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036" y="409574"/>
            <a:ext cx="1624012" cy="70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04" y="372209"/>
            <a:ext cx="2667948" cy="74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8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525658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Onderwerp: telemonitoring in prenatale zorg</a:t>
            </a:r>
          </a:p>
          <a:p>
            <a:pPr marL="0" indent="0">
              <a:buNone/>
            </a:pPr>
            <a:endParaRPr lang="nl-NL" dirty="0" smtClean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 smtClean="0">
                <a:solidFill>
                  <a:srgbClr val="002060"/>
                </a:solidFill>
              </a:rPr>
              <a:t>Enquete</a:t>
            </a:r>
            <a:r>
              <a:rPr lang="nl-NL" dirty="0" smtClean="0">
                <a:solidFill>
                  <a:srgbClr val="002060"/>
                </a:solidFill>
              </a:rPr>
              <a:t> naar 1 gynaecoloog per centrum: </a:t>
            </a:r>
            <a:br>
              <a:rPr lang="nl-NL" dirty="0" smtClean="0">
                <a:solidFill>
                  <a:srgbClr val="002060"/>
                </a:solidFill>
              </a:rPr>
            </a:br>
            <a:r>
              <a:rPr lang="nl-NL" dirty="0" smtClean="0">
                <a:solidFill>
                  <a:srgbClr val="002060"/>
                </a:solidFill>
              </a:rPr>
              <a:t>totaal 73 centra in NL</a:t>
            </a:r>
            <a:br>
              <a:rPr lang="nl-NL" dirty="0" smtClean="0">
                <a:solidFill>
                  <a:srgbClr val="002060"/>
                </a:solidFill>
              </a:rPr>
            </a:br>
            <a:endParaRPr lang="nl-NL" dirty="0" smtClean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Respons </a:t>
            </a:r>
            <a:r>
              <a:rPr lang="nl-NL" dirty="0" err="1" smtClean="0">
                <a:solidFill>
                  <a:srgbClr val="002060"/>
                </a:solidFill>
              </a:rPr>
              <a:t>rate</a:t>
            </a:r>
            <a:r>
              <a:rPr lang="nl-NL" dirty="0" smtClean="0">
                <a:solidFill>
                  <a:srgbClr val="002060"/>
                </a:solidFill>
              </a:rPr>
              <a:t> = 78%</a:t>
            </a:r>
            <a:endParaRPr lang="nl-NL" sz="220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04" y="372209"/>
            <a:ext cx="2667948" cy="745844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612648" y="228600"/>
            <a:ext cx="7919792" cy="88945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Landelijke </a:t>
            </a:r>
            <a:r>
              <a:rPr lang="nl-NL" dirty="0" err="1" smtClean="0"/>
              <a:t>enquete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222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2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e</a:t>
            </a:r>
            <a:r>
              <a:rPr lang="nl-NL" sz="420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-Health</a:t>
            </a:r>
            <a:r>
              <a:rPr lang="nl-NL" sz="42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&amp; zwangerschap</a:t>
            </a:r>
            <a:endParaRPr lang="nl-NL" sz="42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4305157" y="2242500"/>
            <a:ext cx="4402832" cy="435485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§"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914400" lvl="1" indent="-457200">
              <a:lnSpc>
                <a:spcPct val="110000"/>
              </a:lnSpc>
              <a:buFont typeface="Wingdings" charset="2"/>
              <a:buChar char="§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J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ong</a:t>
            </a:r>
            <a:b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914400" lvl="1" indent="-457200">
              <a:lnSpc>
                <a:spcPct val="110000"/>
              </a:lnSpc>
              <a:buFont typeface="Wingdings" charset="2"/>
              <a:buChar char="§"/>
            </a:pP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Frequente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gebruikers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van internet,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sociale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media en apps</a:t>
            </a:r>
            <a:b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914400" lvl="1" indent="-457200">
              <a:lnSpc>
                <a:spcPct val="110000"/>
              </a:lnSpc>
              <a:buFont typeface="Wingdings" charset="2"/>
              <a:buChar char="§"/>
            </a:pPr>
            <a:r>
              <a:rPr lang="nl-NL" sz="2800" dirty="0" smtClean="0">
                <a:solidFill>
                  <a:schemeClr val="tx2">
                    <a:lumMod val="75000"/>
                  </a:schemeClr>
                </a:solidFill>
              </a:rPr>
              <a:t>Relatief gezond</a:t>
            </a:r>
            <a:br>
              <a:rPr lang="nl-NL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nl-NL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914400" lvl="1" indent="-457200">
              <a:lnSpc>
                <a:spcPct val="110000"/>
              </a:lnSpc>
              <a:buFont typeface="Wingdings" charset="2"/>
              <a:buChar char="§"/>
            </a:pP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Vraag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naar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autonomie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en 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empowerment</a:t>
            </a:r>
            <a:endParaRPr lang="en-US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ijdelijke aanduiding voor inhoud 4"/>
          <p:cNvSpPr txBox="1">
            <a:spLocks/>
          </p:cNvSpPr>
          <p:nvPr/>
        </p:nvSpPr>
        <p:spPr>
          <a:xfrm>
            <a:off x="467544" y="1772817"/>
            <a:ext cx="8208912" cy="504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Zwangere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vrouwen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zeer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geschikt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voor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e-Health   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5" y="2708920"/>
            <a:ext cx="3774741" cy="324036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04" y="372209"/>
            <a:ext cx="2667948" cy="745844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398207" y="6487765"/>
            <a:ext cx="3649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chemeClr val="accent2">
                    <a:lumMod val="50000"/>
                  </a:schemeClr>
                </a:solidFill>
              </a:rPr>
              <a:t>Van den Heuvel et al; JMIR 2018 vol 20</a:t>
            </a:r>
            <a:endParaRPr lang="nl-NL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dirty="0" smtClean="0"/>
              <a:t>Landelijke </a:t>
            </a:r>
            <a:r>
              <a:rPr lang="nl-NL" dirty="0" err="1" smtClean="0"/>
              <a:t>enquete</a:t>
            </a:r>
            <a:r>
              <a:rPr lang="nl-NL" dirty="0" smtClean="0"/>
              <a:t> (n=52 centra)</a:t>
            </a:r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00808"/>
            <a:ext cx="8363272" cy="50405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82,7%</a:t>
            </a:r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dirty="0"/>
              <a:t>staat open voor thuismetingen bij zwangeren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80,7%</a:t>
            </a:r>
            <a:r>
              <a:rPr lang="nl-NL" b="1" dirty="0" smtClean="0">
                <a:solidFill>
                  <a:srgbClr val="FF0000"/>
                </a:solidFill>
              </a:rPr>
              <a:t> </a:t>
            </a:r>
            <a:r>
              <a:rPr lang="nl-NL" dirty="0"/>
              <a:t>vindt zwangere vrouwen geschikt voor thuismetingen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65,4%</a:t>
            </a:r>
            <a:r>
              <a:rPr lang="nl-NL" dirty="0" smtClean="0"/>
              <a:t> </a:t>
            </a:r>
            <a:r>
              <a:rPr lang="nl-NL" dirty="0"/>
              <a:t>zou graag thuismetingen in de zwangerschap in zijn/haar centrum willen implementeren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60,0%</a:t>
            </a:r>
            <a:r>
              <a:rPr lang="nl-NL" dirty="0" smtClean="0"/>
              <a:t> </a:t>
            </a:r>
            <a:r>
              <a:rPr lang="nl-NL" dirty="0"/>
              <a:t>denkt dat thuismeten een goede aanvulling is </a:t>
            </a:r>
            <a:r>
              <a:rPr lang="nl-NL" u="sng" dirty="0"/>
              <a:t>bij zwangeren met een hoog risico op hypertensie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58,8%</a:t>
            </a:r>
            <a:r>
              <a:rPr lang="nl-NL" dirty="0" smtClean="0"/>
              <a:t> </a:t>
            </a:r>
            <a:r>
              <a:rPr lang="nl-NL" dirty="0"/>
              <a:t>denkt dat thuismeten een goede aanvulling is </a:t>
            </a:r>
            <a:r>
              <a:rPr lang="nl-NL" u="sng" dirty="0"/>
              <a:t>bij alle zwangeren met een medische indicatie </a:t>
            </a:r>
          </a:p>
        </p:txBody>
      </p:sp>
    </p:spTree>
    <p:extLst>
      <p:ext uri="{BB962C8B-B14F-4D97-AF65-F5344CB8AC3E}">
        <p14:creationId xmlns:p14="http://schemas.microsoft.com/office/powerpoint/2010/main" val="169629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Projectteam en partners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dirty="0" smtClean="0"/>
              <a:t>UMC Utrecht</a:t>
            </a:r>
            <a:endParaRPr lang="nl-NL" sz="2400" dirty="0"/>
          </a:p>
          <a:p>
            <a:pPr marL="0" indent="0">
              <a:buNone/>
            </a:pPr>
            <a:r>
              <a:rPr lang="nl-NL" sz="2400" dirty="0" err="1"/>
              <a:t>Dr</a:t>
            </a:r>
            <a:r>
              <a:rPr lang="nl-NL" sz="2400" dirty="0"/>
              <a:t> M.N. Bekker</a:t>
            </a:r>
          </a:p>
          <a:p>
            <a:pPr marL="0" indent="0">
              <a:buNone/>
            </a:pPr>
            <a:r>
              <a:rPr lang="nl-NL" sz="2400" dirty="0"/>
              <a:t>Drs. H van den Heuvel</a:t>
            </a:r>
          </a:p>
          <a:p>
            <a:pPr marL="0" indent="0">
              <a:buNone/>
            </a:pPr>
            <a:r>
              <a:rPr lang="nl-NL" sz="2400" dirty="0"/>
              <a:t>Prof W. van </a:t>
            </a:r>
            <a:r>
              <a:rPr lang="nl-NL" sz="2400" dirty="0" err="1"/>
              <a:t>Solinge</a:t>
            </a:r>
            <a:r>
              <a:rPr lang="nl-NL" sz="2400" dirty="0"/>
              <a:t>, H. Nauta, H. Pijl. en </a:t>
            </a:r>
            <a:r>
              <a:rPr lang="nl-NL" sz="2400" dirty="0" err="1"/>
              <a:t>e-Health</a:t>
            </a:r>
            <a:r>
              <a:rPr lang="nl-NL" sz="2400" dirty="0"/>
              <a:t> team UMCU</a:t>
            </a:r>
          </a:p>
          <a:p>
            <a:pPr marL="0" indent="0">
              <a:buNone/>
            </a:pPr>
            <a:r>
              <a:rPr lang="nl-NL" sz="2400" dirty="0"/>
              <a:t>Prof. A. </a:t>
            </a:r>
            <a:r>
              <a:rPr lang="nl-NL" sz="2400" dirty="0" err="1"/>
              <a:t>Franx</a:t>
            </a:r>
            <a:endParaRPr lang="nl-NL" sz="2400" dirty="0"/>
          </a:p>
          <a:p>
            <a:pPr marL="0" indent="0">
              <a:buNone/>
            </a:pPr>
            <a:r>
              <a:rPr lang="nl-NL" sz="2400" dirty="0"/>
              <a:t>Thuismonitoringsteam WKZ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 err="1"/>
              <a:t>Diakonessenhuis</a:t>
            </a:r>
            <a:r>
              <a:rPr lang="nl-NL" sz="2400" dirty="0"/>
              <a:t> Utrecht:</a:t>
            </a:r>
          </a:p>
          <a:p>
            <a:pPr marL="0" indent="0">
              <a:buNone/>
            </a:pPr>
            <a:r>
              <a:rPr lang="nl-NL" sz="2400" dirty="0" err="1"/>
              <a:t>Dr</a:t>
            </a:r>
            <a:r>
              <a:rPr lang="nl-NL" sz="2400" dirty="0"/>
              <a:t> K Deurloo, gynaecoloog</a:t>
            </a:r>
          </a:p>
          <a:p>
            <a:pPr marL="0" indent="0">
              <a:buNone/>
            </a:pPr>
            <a:r>
              <a:rPr lang="nl-NL" sz="2400" dirty="0"/>
              <a:t>Drs. J. Huisman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155A4C21-E823-0446-8C26-9C264AC97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436" y="3866519"/>
            <a:ext cx="2016224" cy="1496579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="" xmlns:a16="http://schemas.microsoft.com/office/drawing/2014/main" id="{03F64693-88B1-4E4E-A8D5-E84B769DB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047" y="5517232"/>
            <a:ext cx="2076684" cy="72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576" y="1844824"/>
            <a:ext cx="2667948" cy="74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1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Systeem in WKZ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2">
                    <a:lumMod val="25000"/>
                  </a:schemeClr>
                </a:solidFill>
              </a:rPr>
              <a:t>SAFE@HOME: thuismonitoring van de </a:t>
            </a:r>
            <a:r>
              <a:rPr lang="nl-NL" sz="2800" dirty="0" err="1">
                <a:solidFill>
                  <a:schemeClr val="bg2">
                    <a:lumMod val="25000"/>
                  </a:schemeClr>
                </a:solidFill>
              </a:rPr>
              <a:t>hoogrisico</a:t>
            </a:r>
            <a:r>
              <a:rPr lang="nl-NL" sz="2800" dirty="0">
                <a:solidFill>
                  <a:schemeClr val="bg2">
                    <a:lumMod val="25000"/>
                  </a:schemeClr>
                </a:solidFill>
              </a:rPr>
              <a:t> zwangere is mogelijk!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2">
                    <a:lumMod val="25000"/>
                  </a:schemeClr>
                </a:solidFill>
              </a:rPr>
              <a:t>Toekomst: opschaling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2">
                    <a:lumMod val="25000"/>
                  </a:schemeClr>
                </a:solidFill>
              </a:rPr>
              <a:t>Effect op medische uitkomsten?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2">
                    <a:lumMod val="25000"/>
                  </a:schemeClr>
                </a:solidFill>
              </a:rPr>
              <a:t>Bekostiging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30"/>
          <a:stretch/>
        </p:blipFill>
        <p:spPr>
          <a:xfrm>
            <a:off x="2699792" y="4895386"/>
            <a:ext cx="3634730" cy="1038988"/>
          </a:xfrm>
          <a:prstGeom prst="rect">
            <a:avLst/>
          </a:prstGeom>
          <a:ln>
            <a:noFill/>
          </a:ln>
        </p:spPr>
      </p:pic>
      <p:sp>
        <p:nvSpPr>
          <p:cNvPr id="5" name="Tekstvak 4"/>
          <p:cNvSpPr txBox="1"/>
          <p:nvPr/>
        </p:nvSpPr>
        <p:spPr>
          <a:xfrm>
            <a:off x="2987824" y="5925313"/>
            <a:ext cx="31683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solidFill>
                  <a:schemeClr val="accent1">
                    <a:lumMod val="50000"/>
                  </a:schemeClr>
                </a:solidFill>
              </a:rPr>
              <a:t>SAFE@HOME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3" b="9015"/>
          <a:stretch/>
        </p:blipFill>
        <p:spPr bwMode="auto">
          <a:xfrm>
            <a:off x="440854" y="1683053"/>
            <a:ext cx="8442520" cy="425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/>
        </p:nvSpPr>
        <p:spPr>
          <a:xfrm>
            <a:off x="2987824" y="2708920"/>
            <a:ext cx="1008112" cy="720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04" y="372209"/>
            <a:ext cx="2667948" cy="74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043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Systeem in WKZ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chemeClr val="bg2">
                    <a:lumMod val="25000"/>
                  </a:schemeClr>
                </a:solidFill>
              </a:rPr>
              <a:t>Verpleegkundige  klikt de melding aan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chemeClr val="bg2">
                    <a:lumMod val="25000"/>
                  </a:schemeClr>
                </a:solidFill>
              </a:rPr>
              <a:t>Volgt de flowchart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chemeClr val="bg2">
                    <a:lumMod val="25000"/>
                  </a:schemeClr>
                </a:solidFill>
              </a:rPr>
              <a:t>Zo nodig overleg met superviserend specialist</a:t>
            </a:r>
            <a:endParaRPr lang="nl-NL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30"/>
          <a:stretch/>
        </p:blipFill>
        <p:spPr>
          <a:xfrm>
            <a:off x="2699792" y="4895386"/>
            <a:ext cx="3634730" cy="1038988"/>
          </a:xfrm>
          <a:prstGeom prst="rect">
            <a:avLst/>
          </a:prstGeom>
          <a:ln>
            <a:noFill/>
          </a:ln>
        </p:spPr>
      </p:pic>
      <p:sp>
        <p:nvSpPr>
          <p:cNvPr id="5" name="Tekstvak 4"/>
          <p:cNvSpPr txBox="1"/>
          <p:nvPr/>
        </p:nvSpPr>
        <p:spPr>
          <a:xfrm>
            <a:off x="2987824" y="5925313"/>
            <a:ext cx="31683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solidFill>
                  <a:schemeClr val="accent1">
                    <a:lumMod val="50000"/>
                  </a:schemeClr>
                </a:solidFill>
              </a:rPr>
              <a:t>SAFE@HOME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04" y="372209"/>
            <a:ext cx="2667948" cy="74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212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95936" y="5661248"/>
            <a:ext cx="4690864" cy="10081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1800" dirty="0" smtClean="0"/>
              <a:t>  21weken       24</a:t>
            </a:r>
            <a:r>
              <a:rPr lang="nl-NL" sz="1800" dirty="0"/>
              <a:t> </a:t>
            </a:r>
            <a:r>
              <a:rPr lang="nl-NL" sz="1800" dirty="0" smtClean="0"/>
              <a:t>weken</a:t>
            </a:r>
          </a:p>
          <a:p>
            <a:pPr marL="0" indent="0">
              <a:buNone/>
            </a:pPr>
            <a:endParaRPr lang="nl-NL" sz="1800" dirty="0" smtClean="0"/>
          </a:p>
          <a:p>
            <a:pPr marL="0" indent="0">
              <a:buNone/>
            </a:pPr>
            <a:r>
              <a:rPr lang="nl-NL" sz="1800" dirty="0" smtClean="0"/>
              <a:t>Start medicatie na overleg gynaecoloog</a:t>
            </a:r>
            <a:endParaRPr lang="nl-NL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3" t="26527" r="33947" b="42164"/>
          <a:stretch/>
        </p:blipFill>
        <p:spPr bwMode="auto">
          <a:xfrm>
            <a:off x="611560" y="529389"/>
            <a:ext cx="7916779" cy="357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 flipV="1">
            <a:off x="3779912" y="3782573"/>
            <a:ext cx="0" cy="18786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 flipV="1">
            <a:off x="4139952" y="3782574"/>
            <a:ext cx="0" cy="238273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 flipV="1">
            <a:off x="5364088" y="3782572"/>
            <a:ext cx="0" cy="18786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1794520" y="5661248"/>
            <a:ext cx="4690864" cy="10081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nl-NL" sz="1800" dirty="0" smtClean="0"/>
              <a:t>Eerste bloeddruk alarm</a:t>
            </a:r>
          </a:p>
        </p:txBody>
      </p:sp>
    </p:spTree>
    <p:extLst>
      <p:ext uri="{BB962C8B-B14F-4D97-AF65-F5344CB8AC3E}">
        <p14:creationId xmlns:p14="http://schemas.microsoft.com/office/powerpoint/2010/main" val="29772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2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e</a:t>
            </a:r>
            <a:r>
              <a:rPr lang="nl-NL" sz="420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-Health</a:t>
            </a:r>
            <a:r>
              <a:rPr lang="nl-NL" sz="42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&amp; zwangerschap</a:t>
            </a:r>
            <a:endParaRPr lang="nl-NL" sz="42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4427984" y="2132857"/>
            <a:ext cx="4258816" cy="3672407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§"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914400" lvl="1" indent="-457200">
              <a:buFont typeface="Wingdings" charset="2"/>
              <a:buChar char="§"/>
            </a:pPr>
            <a:r>
              <a:rPr lang="nl-NL" sz="2000" dirty="0" smtClean="0">
                <a:solidFill>
                  <a:srgbClr val="92D050"/>
                </a:solidFill>
              </a:rPr>
              <a:t>(+)</a:t>
            </a:r>
            <a:r>
              <a:rPr lang="nl-NL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sz="2400" dirty="0" smtClean="0">
                <a:solidFill>
                  <a:schemeClr val="tx2">
                    <a:lumMod val="75000"/>
                  </a:schemeClr>
                </a:solidFill>
              </a:rPr>
              <a:t>Mogelijkheid tot thuismetingen van maternale en foetale parameters</a:t>
            </a:r>
          </a:p>
          <a:p>
            <a:pPr marL="914400" lvl="1" indent="-457200">
              <a:buFont typeface="Wingdings" charset="2"/>
              <a:buChar char="§"/>
            </a:pPr>
            <a:r>
              <a:rPr lang="nl-NL" sz="2400" dirty="0" smtClean="0">
                <a:solidFill>
                  <a:srgbClr val="92D050"/>
                </a:solidFill>
              </a:rPr>
              <a:t>(+)</a:t>
            </a:r>
            <a:r>
              <a:rPr lang="nl-NL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sz="2400" dirty="0" smtClean="0">
                <a:solidFill>
                  <a:schemeClr val="tx2">
                    <a:lumMod val="75000"/>
                  </a:schemeClr>
                </a:solidFill>
              </a:rPr>
              <a:t>Patiënttevredenheid</a:t>
            </a:r>
          </a:p>
          <a:p>
            <a:pPr marL="914400" lvl="1" indent="-457200">
              <a:buFont typeface="Wingdings" charset="2"/>
              <a:buChar char="§"/>
            </a:pPr>
            <a:r>
              <a:rPr lang="nl-NL" sz="2400" dirty="0" smtClean="0">
                <a:solidFill>
                  <a:srgbClr val="92D050"/>
                </a:solidFill>
              </a:rPr>
              <a:t>(+)</a:t>
            </a:r>
            <a:r>
              <a:rPr lang="nl-NL" sz="2400" dirty="0" smtClean="0">
                <a:solidFill>
                  <a:schemeClr val="tx2">
                    <a:lumMod val="75000"/>
                  </a:schemeClr>
                </a:solidFill>
              </a:rPr>
              <a:t> In opzet minder ziekenhuisbezoek</a:t>
            </a:r>
          </a:p>
          <a:p>
            <a:pPr marL="914400" lvl="1" indent="-457200">
              <a:buFont typeface="Wingdings" charset="2"/>
              <a:buChar char="§"/>
            </a:pPr>
            <a:r>
              <a:rPr lang="nl-NL" sz="2400" dirty="0" smtClean="0">
                <a:solidFill>
                  <a:srgbClr val="FF0000"/>
                </a:solidFill>
              </a:rPr>
              <a:t>(-) </a:t>
            </a:r>
            <a:r>
              <a:rPr lang="nl-NL" sz="2400" dirty="0" smtClean="0">
                <a:solidFill>
                  <a:schemeClr val="tx2">
                    <a:lumMod val="75000"/>
                  </a:schemeClr>
                </a:solidFill>
              </a:rPr>
              <a:t>Nauwelijks level A </a:t>
            </a:r>
            <a:r>
              <a:rPr lang="nl-NL" sz="2400" dirty="0" err="1" smtClean="0">
                <a:solidFill>
                  <a:schemeClr val="tx2">
                    <a:lumMod val="75000"/>
                  </a:schemeClr>
                </a:solidFill>
              </a:rPr>
              <a:t>evidence</a:t>
            </a:r>
            <a:endParaRPr lang="nl-NL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5"/>
            <a:ext cx="4043556" cy="3471123"/>
          </a:xfrm>
          <a:prstGeom prst="rect">
            <a:avLst/>
          </a:prstGeom>
        </p:spPr>
      </p:pic>
      <p:sp>
        <p:nvSpPr>
          <p:cNvPr id="8" name="Tijdelijke aanduiding voor inhoud 4"/>
          <p:cNvSpPr txBox="1">
            <a:spLocks/>
          </p:cNvSpPr>
          <p:nvPr/>
        </p:nvSpPr>
        <p:spPr>
          <a:xfrm>
            <a:off x="467544" y="1772817"/>
            <a:ext cx="8208912" cy="504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Telemonitoring (12 studies)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849343" y="6052248"/>
            <a:ext cx="518695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solidFill>
                  <a:srgbClr val="FF0000"/>
                </a:solidFill>
              </a:rPr>
              <a:t>Meer gedegen onderzoek nodig!</a:t>
            </a:r>
            <a:endParaRPr lang="nl-NL" sz="2800" b="1" dirty="0">
              <a:solidFill>
                <a:srgbClr val="FF0000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04" y="372209"/>
            <a:ext cx="2667948" cy="745844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5398207" y="6487765"/>
            <a:ext cx="3649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chemeClr val="accent2">
                    <a:lumMod val="50000"/>
                  </a:schemeClr>
                </a:solidFill>
              </a:rPr>
              <a:t>Van den Heuvel et al; JMIR 2018 vol 20</a:t>
            </a:r>
            <a:endParaRPr lang="nl-NL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Introductie </a:t>
            </a:r>
            <a:r>
              <a:rPr lang="nl-NL" dirty="0" err="1" smtClean="0"/>
              <a:t>Safe@home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6695656" cy="44958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chemeClr val="accent2">
                    <a:lumMod val="50000"/>
                  </a:schemeClr>
                </a:solidFill>
              </a:rPr>
              <a:t>Zwangerschapscomplicaties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chemeClr val="accent2">
                    <a:lumMod val="50000"/>
                  </a:schemeClr>
                </a:solidFill>
              </a:rPr>
              <a:t>Hypertensieve aandoeningen:  in NL 10% </a:t>
            </a:r>
            <a:br>
              <a:rPr lang="nl-NL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nl-NL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chemeClr val="accent2">
                    <a:lumMod val="50000"/>
                  </a:schemeClr>
                </a:solidFill>
              </a:rPr>
              <a:t>Frequente controles	</a:t>
            </a:r>
          </a:p>
          <a:p>
            <a:pPr marL="365760" lvl="1" indent="0">
              <a:buNone/>
            </a:pPr>
            <a:r>
              <a:rPr lang="nl-NL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NL" sz="2400" dirty="0" smtClean="0">
                <a:solidFill>
                  <a:schemeClr val="accent2">
                    <a:lumMod val="50000"/>
                  </a:schemeClr>
                </a:solidFill>
              </a:rPr>
              <a:t>  1x/2 weken tot 2-3x/week!</a:t>
            </a:r>
            <a:br>
              <a:rPr lang="nl-NL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nl-NL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chemeClr val="accent2">
                    <a:lumMod val="50000"/>
                  </a:schemeClr>
                </a:solidFill>
              </a:rPr>
              <a:t>Nadelen</a:t>
            </a:r>
            <a:endParaRPr lang="nl-NL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Image result for prenatal clinic com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" t="7658" r="17353" b="8708"/>
          <a:stretch/>
        </p:blipFill>
        <p:spPr bwMode="auto">
          <a:xfrm>
            <a:off x="6715959" y="3501008"/>
            <a:ext cx="2250041" cy="329800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04" y="372209"/>
            <a:ext cx="2667948" cy="74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solidFill>
            <a:schemeClr val="accent2"/>
          </a:solidFill>
        </p:spPr>
        <p:txBody>
          <a:bodyPr>
            <a:normAutofit fontScale="85000" lnSpcReduction="20000"/>
          </a:bodyPr>
          <a:lstStyle/>
          <a:p>
            <a:endParaRPr lang="nl-NL" dirty="0"/>
          </a:p>
        </p:txBody>
      </p:sp>
      <p:sp>
        <p:nvSpPr>
          <p:cNvPr id="9" name="Titel 3">
            <a:extLst>
              <a:ext uri="{FF2B5EF4-FFF2-40B4-BE49-F238E27FC236}">
                <a16:creationId xmlns="" xmlns:a16="http://schemas.microsoft.com/office/drawing/2014/main" id="{73FA7979-3C14-B744-9A3B-BF38A69DEB51}"/>
              </a:ext>
            </a:extLst>
          </p:cNvPr>
          <p:cNvSpPr txBox="1">
            <a:spLocks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SAFE@Home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972102" y="1628800"/>
            <a:ext cx="7739291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chemeClr val="bg2">
                    <a:lumMod val="25000"/>
                  </a:schemeClr>
                </a:solidFill>
              </a:rPr>
              <a:t>Telemonitoring  met een app en wearables i.p.v. frequente </a:t>
            </a:r>
            <a:r>
              <a:rPr lang="nl-NL" sz="2400" dirty="0" smtClean="0">
                <a:solidFill>
                  <a:schemeClr val="bg2">
                    <a:lumMod val="25000"/>
                  </a:schemeClr>
                </a:solidFill>
              </a:rPr>
              <a:t>controles </a:t>
            </a:r>
            <a:r>
              <a:rPr lang="nl-NL" sz="2400" dirty="0">
                <a:solidFill>
                  <a:schemeClr val="bg2">
                    <a:lumMod val="25000"/>
                  </a:schemeClr>
                </a:solidFill>
              </a:rPr>
              <a:t>voor zwangeren met een hoog risico op hypertensieve aandoeningen </a:t>
            </a:r>
          </a:p>
          <a:p>
            <a:pPr marL="0" indent="0">
              <a:buNone/>
            </a:pPr>
            <a:endParaRPr lang="nl-NL" sz="2400" i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l-NL" sz="2400" u="sng" dirty="0">
                <a:solidFill>
                  <a:schemeClr val="bg2">
                    <a:lumMod val="25000"/>
                  </a:schemeClr>
                </a:solidFill>
              </a:rPr>
              <a:t>Ambitie</a:t>
            </a:r>
            <a:r>
              <a:rPr lang="nl-NL" sz="2400" dirty="0">
                <a:solidFill>
                  <a:schemeClr val="bg2">
                    <a:lumMod val="25000"/>
                  </a:schemeClr>
                </a:solidFill>
              </a:rPr>
              <a:t>: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2">
                    <a:lumMod val="25000"/>
                  </a:schemeClr>
                </a:solidFill>
              </a:rPr>
              <a:t>minder polikliniekbezoek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2">
                    <a:lumMod val="25000"/>
                  </a:schemeClr>
                </a:solidFill>
              </a:rPr>
              <a:t>digitale interactie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2">
                    <a:lumMod val="25000"/>
                  </a:schemeClr>
                </a:solidFill>
              </a:rPr>
              <a:t>bevorderen autonomie en patiënttevredenheid</a:t>
            </a:r>
          </a:p>
          <a:p>
            <a:pPr marL="0" indent="0">
              <a:spcBef>
                <a:spcPts val="0"/>
              </a:spcBef>
              <a:buNone/>
            </a:pPr>
            <a:endParaRPr lang="nl-NL" sz="2400" dirty="0">
              <a:solidFill>
                <a:schemeClr val="bg2">
                  <a:lumMod val="25000"/>
                </a:schemeClr>
              </a:solidFill>
            </a:endParaRPr>
          </a:p>
          <a:p>
            <a:endParaRPr lang="nl-NL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04" y="372209"/>
            <a:ext cx="2667948" cy="745844"/>
          </a:xfrm>
          <a:prstGeom prst="rect">
            <a:avLst/>
          </a:prstGeom>
        </p:spPr>
      </p:pic>
      <p:pic>
        <p:nvPicPr>
          <p:cNvPr id="11" name="Picture 2" descr="H:\3  .  Safe@home\Afbeeldingen en presentaties\logo safe at home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369" y="5589240"/>
            <a:ext cx="2058546" cy="96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854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2102" y="1628800"/>
            <a:ext cx="7739291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chemeClr val="bg2">
                    <a:lumMod val="25000"/>
                  </a:schemeClr>
                </a:solidFill>
              </a:rPr>
              <a:t>Telemonitoring  met een app en wearables i.p.v. frequente </a:t>
            </a:r>
            <a:r>
              <a:rPr lang="nl-NL" sz="2400" dirty="0" smtClean="0">
                <a:solidFill>
                  <a:schemeClr val="bg2">
                    <a:lumMod val="25000"/>
                  </a:schemeClr>
                </a:solidFill>
              </a:rPr>
              <a:t>controles </a:t>
            </a:r>
            <a:r>
              <a:rPr lang="nl-NL" sz="2400" dirty="0">
                <a:solidFill>
                  <a:schemeClr val="bg2">
                    <a:lumMod val="25000"/>
                  </a:schemeClr>
                </a:solidFill>
              </a:rPr>
              <a:t>voor zwangeren met een hoog risico op hypertensieve aandoeningen </a:t>
            </a:r>
          </a:p>
          <a:p>
            <a:pPr marL="0" indent="0">
              <a:buNone/>
            </a:pPr>
            <a:endParaRPr lang="nl-NL" sz="2400" i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l-NL" sz="2400" u="sng" dirty="0">
                <a:solidFill>
                  <a:schemeClr val="bg2">
                    <a:lumMod val="25000"/>
                  </a:schemeClr>
                </a:solidFill>
              </a:rPr>
              <a:t>Ambitie</a:t>
            </a:r>
            <a:r>
              <a:rPr lang="nl-NL" sz="2400" dirty="0">
                <a:solidFill>
                  <a:schemeClr val="bg2">
                    <a:lumMod val="25000"/>
                  </a:schemeClr>
                </a:solidFill>
              </a:rPr>
              <a:t>: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2">
                    <a:lumMod val="25000"/>
                  </a:schemeClr>
                </a:solidFill>
              </a:rPr>
              <a:t>minder polikliniekbezoek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2">
                    <a:lumMod val="25000"/>
                  </a:schemeClr>
                </a:solidFill>
              </a:rPr>
              <a:t>digitale interactie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2">
                    <a:lumMod val="25000"/>
                  </a:schemeClr>
                </a:solidFill>
              </a:rPr>
              <a:t>bevorderen autonomie en patiënttevredenheid</a:t>
            </a:r>
          </a:p>
          <a:p>
            <a:pPr marL="0" indent="0">
              <a:spcBef>
                <a:spcPts val="0"/>
              </a:spcBef>
              <a:buNone/>
            </a:pPr>
            <a:endParaRPr lang="nl-NL" sz="24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l-NL" sz="2400" u="sng" dirty="0">
                <a:solidFill>
                  <a:schemeClr val="bg2">
                    <a:lumMod val="25000"/>
                  </a:schemeClr>
                </a:solidFill>
              </a:rPr>
              <a:t>Uitkomsten</a:t>
            </a:r>
            <a:r>
              <a:rPr lang="nl-NL" sz="2400" dirty="0">
                <a:solidFill>
                  <a:schemeClr val="bg2">
                    <a:lumMod val="25000"/>
                  </a:schemeClr>
                </a:solidFill>
              </a:rPr>
              <a:t>: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2">
                    <a:lumMod val="25000"/>
                  </a:schemeClr>
                </a:solidFill>
              </a:rPr>
              <a:t>veiligheid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2">
                    <a:lumMod val="25000"/>
                  </a:schemeClr>
                </a:solidFill>
              </a:rPr>
              <a:t>tevredenheid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2">
                    <a:lumMod val="25000"/>
                  </a:schemeClr>
                </a:solidFill>
              </a:rPr>
              <a:t>kosten, polibezoeken</a:t>
            </a:r>
          </a:p>
          <a:p>
            <a:endParaRPr lang="nl-NL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solidFill>
            <a:schemeClr val="accent2"/>
          </a:solidFill>
        </p:spPr>
        <p:txBody>
          <a:bodyPr>
            <a:normAutofit fontScale="85000" lnSpcReduction="20000"/>
          </a:bodyPr>
          <a:lstStyle/>
          <a:p>
            <a:endParaRPr lang="nl-NL" dirty="0"/>
          </a:p>
        </p:txBody>
      </p:sp>
      <p:pic>
        <p:nvPicPr>
          <p:cNvPr id="5" name="Picture 2" descr="H:\3  .  Safe@home\Afbeeldingen en presentaties\logo safe at hom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369" y="5589240"/>
            <a:ext cx="2058546" cy="96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3">
            <a:extLst>
              <a:ext uri="{FF2B5EF4-FFF2-40B4-BE49-F238E27FC236}">
                <a16:creationId xmlns="" xmlns:a16="http://schemas.microsoft.com/office/drawing/2014/main" id="{73FA7979-3C14-B744-9A3B-BF38A69DEB51}"/>
              </a:ext>
            </a:extLst>
          </p:cNvPr>
          <p:cNvSpPr txBox="1">
            <a:spLocks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err="1"/>
              <a:t>SAFE@Home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04" y="372209"/>
            <a:ext cx="2667948" cy="74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43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SAFE@Home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 smtClean="0">
                <a:solidFill>
                  <a:schemeClr val="bg2">
                    <a:lumMod val="25000"/>
                  </a:schemeClr>
                </a:solidFill>
              </a:rPr>
              <a:t>Stappenplan</a:t>
            </a:r>
          </a:p>
          <a:p>
            <a:pPr marL="571500" indent="-571500">
              <a:buFont typeface="+mj-lt"/>
              <a:buAutoNum type="romanUcPeriod"/>
            </a:pPr>
            <a:r>
              <a:rPr lang="nl-NL" sz="3200" dirty="0" smtClean="0">
                <a:solidFill>
                  <a:srgbClr val="FF0000"/>
                </a:solidFill>
              </a:rPr>
              <a:t>Ontwikkelen systeem</a:t>
            </a:r>
          </a:p>
          <a:p>
            <a:pPr marL="571500" indent="-571500">
              <a:buFont typeface="+mj-lt"/>
              <a:buAutoNum type="romanUcPeriod"/>
            </a:pPr>
            <a:r>
              <a:rPr lang="nl-NL" sz="3200" dirty="0">
                <a:solidFill>
                  <a:schemeClr val="bg2">
                    <a:lumMod val="25000"/>
                  </a:schemeClr>
                </a:solidFill>
              </a:rPr>
              <a:t>Ontwikkelen zorgpaden</a:t>
            </a:r>
          </a:p>
          <a:p>
            <a:pPr marL="571500" indent="-571500">
              <a:buFont typeface="+mj-lt"/>
              <a:buAutoNum type="romanUcPeriod"/>
            </a:pPr>
            <a:r>
              <a:rPr lang="nl-NL" sz="3200" dirty="0" smtClean="0">
                <a:solidFill>
                  <a:schemeClr val="bg2">
                    <a:lumMod val="25000"/>
                  </a:schemeClr>
                </a:solidFill>
              </a:rPr>
              <a:t>Trainen zorgverleners</a:t>
            </a:r>
          </a:p>
          <a:p>
            <a:pPr marL="571500" indent="-571500">
              <a:buFont typeface="+mj-lt"/>
              <a:buAutoNum type="romanUcPeriod"/>
            </a:pPr>
            <a:r>
              <a:rPr lang="nl-NL" sz="3200" dirty="0" smtClean="0">
                <a:solidFill>
                  <a:schemeClr val="bg2">
                    <a:lumMod val="25000"/>
                  </a:schemeClr>
                </a:solidFill>
              </a:rPr>
              <a:t>Testen van het systeem (</a:t>
            </a:r>
            <a:r>
              <a:rPr lang="nl-NL" sz="3200" dirty="0" err="1" smtClean="0">
                <a:solidFill>
                  <a:schemeClr val="bg2">
                    <a:lumMod val="25000"/>
                  </a:schemeClr>
                </a:solidFill>
              </a:rPr>
              <a:t>feasibility</a:t>
            </a:r>
            <a:r>
              <a:rPr lang="nl-NL" sz="3200" dirty="0" smtClean="0">
                <a:solidFill>
                  <a:schemeClr val="bg2">
                    <a:lumMod val="25000"/>
                  </a:schemeClr>
                </a:solidFill>
              </a:rPr>
              <a:t>) </a:t>
            </a:r>
          </a:p>
          <a:p>
            <a:pPr marL="571500" indent="-571500">
              <a:buFont typeface="+mj-lt"/>
              <a:buAutoNum type="romanUcPeriod"/>
            </a:pPr>
            <a:r>
              <a:rPr lang="nl-NL" sz="3200" dirty="0" smtClean="0">
                <a:solidFill>
                  <a:schemeClr val="bg2">
                    <a:lumMod val="25000"/>
                  </a:schemeClr>
                </a:solidFill>
              </a:rPr>
              <a:t>Resultaten van de studie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04" y="372209"/>
            <a:ext cx="2667948" cy="74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4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716040"/>
            <a:ext cx="4402832" cy="480930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chemeClr val="tx2">
                    <a:lumMod val="75000"/>
                  </a:schemeClr>
                </a:solidFill>
              </a:rPr>
              <a:t>Monitoring op afstand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chemeClr val="tx2">
                    <a:lumMod val="75000"/>
                  </a:schemeClr>
                </a:solidFill>
              </a:rPr>
              <a:t>Hoog risico zwangeren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chemeClr val="tx2">
                    <a:lumMod val="75000"/>
                  </a:schemeClr>
                </a:solidFill>
              </a:rPr>
              <a:t>Smartphone </a:t>
            </a:r>
            <a:r>
              <a:rPr lang="nl-NL" sz="2400" b="1" dirty="0" err="1" smtClean="0">
                <a:solidFill>
                  <a:schemeClr val="tx2">
                    <a:lumMod val="75000"/>
                  </a:schemeClr>
                </a:solidFill>
              </a:rPr>
              <a:t>app</a:t>
            </a:r>
            <a:r>
              <a:rPr lang="nl-NL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chemeClr val="tx2">
                    <a:lumMod val="75000"/>
                  </a:schemeClr>
                </a:solidFill>
              </a:rPr>
              <a:t>bloeddrukmeter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nl-NL" sz="2400" dirty="0" smtClean="0">
                <a:solidFill>
                  <a:schemeClr val="tx2">
                    <a:lumMod val="75000"/>
                  </a:schemeClr>
                </a:solidFill>
              </a:rPr>
              <a:t>lachten vragenlijst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nl-NL" sz="2400" dirty="0" smtClean="0">
                <a:solidFill>
                  <a:schemeClr val="tx2">
                    <a:lumMod val="75000"/>
                  </a:schemeClr>
                </a:solidFill>
              </a:rPr>
              <a:t>ata direct zichtbaar voor patient en zorgverlener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chemeClr val="tx2">
                    <a:lumMod val="75000"/>
                  </a:schemeClr>
                </a:solidFill>
              </a:rPr>
              <a:t>Monitoring door </a:t>
            </a:r>
            <a:r>
              <a:rPr lang="nl-NL" sz="2400" b="1" dirty="0" err="1" smtClean="0">
                <a:solidFill>
                  <a:schemeClr val="tx2">
                    <a:lumMod val="75000"/>
                  </a:schemeClr>
                </a:solidFill>
              </a:rPr>
              <a:t>verpleeg-kundige</a:t>
            </a:r>
            <a:r>
              <a:rPr lang="nl-NL" sz="2400" b="1" dirty="0" smtClean="0">
                <a:solidFill>
                  <a:schemeClr val="tx2">
                    <a:lumMod val="75000"/>
                  </a:schemeClr>
                </a:solidFill>
              </a:rPr>
              <a:t> of verloskundige</a:t>
            </a:r>
            <a:endParaRPr lang="nl-NL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09600" y="427039"/>
            <a:ext cx="8229600" cy="889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Ontwikkelen systeem</a:t>
            </a:r>
            <a:endParaRPr lang="nl-NL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30"/>
          <a:stretch/>
        </p:blipFill>
        <p:spPr>
          <a:xfrm>
            <a:off x="4932040" y="4797152"/>
            <a:ext cx="3634730" cy="103898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987824" y="616530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>
                <a:solidFill>
                  <a:srgbClr val="0B87D6"/>
                </a:solidFill>
              </a:rPr>
              <a:t>SAFE@HOME</a:t>
            </a:r>
            <a:endParaRPr lang="nl-NL" sz="3600" dirty="0">
              <a:solidFill>
                <a:srgbClr val="0B87D6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251520" y="332656"/>
            <a:ext cx="8640960" cy="5688632"/>
          </a:xfrm>
          <a:prstGeom prst="rect">
            <a:avLst/>
          </a:prstGeom>
          <a:noFill/>
          <a:ln>
            <a:solidFill>
              <a:srgbClr val="0B87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 descr="https://oneshoe.nl/sites/default/files/styles/gallery/public/thuismeten_oneshoe_3_0.jpg?itok=i5YkB6_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2" t="5659" r="13171"/>
          <a:stretch/>
        </p:blipFill>
        <p:spPr bwMode="auto">
          <a:xfrm>
            <a:off x="5271743" y="1514938"/>
            <a:ext cx="3259088" cy="3324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77143"/>
            <a:ext cx="2667948" cy="74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6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an">
  <a:themeElements>
    <a:clrScheme name="Golfv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Media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ustomProperties xmlns="http://www.documentaal.nl/CustomProperties"/>
</file>

<file path=customXml/itemProps1.xml><?xml version="1.0" encoding="utf-8"?>
<ds:datastoreItem xmlns:ds="http://schemas.openxmlformats.org/officeDocument/2006/customXml" ds:itemID="{D45AB83C-635E-4910-A038-61E8DE8F121B}">
  <ds:schemaRefs>
    <ds:schemaRef ds:uri="http://www.documentaal.nl/Custom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Mediaan.thmx</Template>
  <TotalTime>1402</TotalTime>
  <Words>1549</Words>
  <Application>Microsoft Office PowerPoint</Application>
  <PresentationFormat>Diavoorstelling (4:3)</PresentationFormat>
  <Paragraphs>334</Paragraphs>
  <Slides>34</Slides>
  <Notes>20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5" baseType="lpstr">
      <vt:lpstr>Mediaan</vt:lpstr>
      <vt:lpstr>PowerPoint-presentatie</vt:lpstr>
      <vt:lpstr>Disclosure</vt:lpstr>
      <vt:lpstr>e-Health &amp; zwangerschap</vt:lpstr>
      <vt:lpstr>e-Health &amp; zwangerschap</vt:lpstr>
      <vt:lpstr>Introductie Safe@home</vt:lpstr>
      <vt:lpstr>PowerPoint-presentatie</vt:lpstr>
      <vt:lpstr>PowerPoint-presentatie</vt:lpstr>
      <vt:lpstr>SAFE@Home</vt:lpstr>
      <vt:lpstr>PowerPoint-presentatie</vt:lpstr>
      <vt:lpstr>Metingen vanuit huis</vt:lpstr>
      <vt:lpstr>PowerPoint-presentatie</vt:lpstr>
      <vt:lpstr>SAFE@Home</vt:lpstr>
      <vt:lpstr>Doelgroep</vt:lpstr>
      <vt:lpstr>PowerPoint-presentatie</vt:lpstr>
      <vt:lpstr>SAFE@Home</vt:lpstr>
      <vt:lpstr>Trainen zorgverleners</vt:lpstr>
      <vt:lpstr>Trainen zorgverleners</vt:lpstr>
      <vt:lpstr>SAFE@Home</vt:lpstr>
      <vt:lpstr>Feasibility studie</vt:lpstr>
      <vt:lpstr>Feasibility studie</vt:lpstr>
      <vt:lpstr>SAFE@Home</vt:lpstr>
      <vt:lpstr>Resultaten van de studie</vt:lpstr>
      <vt:lpstr>Resultaten van de studie</vt:lpstr>
      <vt:lpstr>Resultaten van de studie</vt:lpstr>
      <vt:lpstr>Voorlopige resultaten </vt:lpstr>
      <vt:lpstr>Voorlopige resultaten </vt:lpstr>
      <vt:lpstr>Hoe implementeer je telemonitoring?</vt:lpstr>
      <vt:lpstr>Conclusie</vt:lpstr>
      <vt:lpstr>PowerPoint-presentatie</vt:lpstr>
      <vt:lpstr>Landelijke enquete (n=52 centra)</vt:lpstr>
      <vt:lpstr>Projectteam en partners</vt:lpstr>
      <vt:lpstr>Systeem in WKZ</vt:lpstr>
      <vt:lpstr>Systeem in WKZ</vt:lpstr>
      <vt:lpstr>PowerPoint-presentatie</vt:lpstr>
    </vt:vector>
  </TitlesOfParts>
  <Company>UMC Utrecht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JFM van den Heuvel</dc:creator>
  <cp:lastModifiedBy>Heuvel-10, J.F.M. van den</cp:lastModifiedBy>
  <cp:revision>71</cp:revision>
  <cp:lastPrinted>2018-06-07T07:47:25Z</cp:lastPrinted>
  <dcterms:created xsi:type="dcterms:W3CDTF">2017-07-02T15:51:56Z</dcterms:created>
  <dcterms:modified xsi:type="dcterms:W3CDTF">2019-03-21T21:10:49Z</dcterms:modified>
</cp:coreProperties>
</file>