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295" r:id="rId6"/>
    <p:sldId id="289" r:id="rId7"/>
    <p:sldId id="296" r:id="rId8"/>
    <p:sldId id="298" r:id="rId9"/>
    <p:sldId id="299" r:id="rId10"/>
    <p:sldId id="300" r:id="rId11"/>
    <p:sldId id="297" r:id="rId12"/>
    <p:sldId id="301" r:id="rId13"/>
    <p:sldId id="302" r:id="rId14"/>
    <p:sldId id="291" r:id="rId1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">
          <p15:clr>
            <a:srgbClr val="A4A3A4"/>
          </p15:clr>
        </p15:guide>
        <p15:guide id="2" orient="horz" pos="4122">
          <p15:clr>
            <a:srgbClr val="A4A3A4"/>
          </p15:clr>
        </p15:guide>
        <p15:guide id="3" orient="horz" pos="178">
          <p15:clr>
            <a:srgbClr val="A4A3A4"/>
          </p15:clr>
        </p15:guide>
        <p15:guide id="4" orient="horz" pos="538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orient="horz" pos="3009">
          <p15:clr>
            <a:srgbClr val="A4A3A4"/>
          </p15:clr>
        </p15:guide>
        <p15:guide id="7" orient="horz" pos="2350">
          <p15:clr>
            <a:srgbClr val="A4A3A4"/>
          </p15:clr>
        </p15:guide>
        <p15:guide id="8" pos="358">
          <p15:clr>
            <a:srgbClr val="A4A3A4"/>
          </p15:clr>
        </p15:guide>
        <p15:guide id="9" pos="5227">
          <p15:clr>
            <a:srgbClr val="A4A3A4"/>
          </p15:clr>
        </p15:guide>
        <p15:guide id="10" pos="631">
          <p15:clr>
            <a:srgbClr val="A4A3A4"/>
          </p15:clr>
        </p15:guide>
        <p15:guide id="11" pos="1542">
          <p15:clr>
            <a:srgbClr val="A4A3A4"/>
          </p15:clr>
        </p15:guide>
        <p15:guide id="12" pos="3681">
          <p15:clr>
            <a:srgbClr val="A4A3A4"/>
          </p15:clr>
        </p15:guide>
        <p15:guide id="13" pos="2052">
          <p15:clr>
            <a:srgbClr val="A4A3A4"/>
          </p15:clr>
        </p15:guide>
        <p15:guide id="14" pos="535">
          <p15:clr>
            <a:srgbClr val="A4A3A4"/>
          </p15:clr>
        </p15:guide>
        <p15:guide id="15" pos="2356">
          <p15:clr>
            <a:srgbClr val="A4A3A4"/>
          </p15:clr>
        </p15:guide>
        <p15:guide id="16" pos="5577">
          <p15:clr>
            <a:srgbClr val="A4A3A4"/>
          </p15:clr>
        </p15:guide>
        <p15:guide id="17" pos="947">
          <p15:clr>
            <a:srgbClr val="A4A3A4"/>
          </p15:clr>
        </p15:guide>
        <p15:guide id="18" pos="4687">
          <p15:clr>
            <a:srgbClr val="A4A3A4"/>
          </p15:clr>
        </p15:guide>
        <p15:guide id="19" pos="4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6FF"/>
    <a:srgbClr val="B3DEF5"/>
    <a:srgbClr val="B3E5FE"/>
    <a:srgbClr val="111166"/>
    <a:srgbClr val="BEEAFF"/>
    <a:srgbClr val="B4E5FF"/>
    <a:srgbClr val="C8DFFF"/>
    <a:srgbClr val="B4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14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362" y="60"/>
      </p:cViewPr>
      <p:guideLst>
        <p:guide orient="horz" pos="235"/>
        <p:guide orient="horz" pos="4122"/>
        <p:guide orient="horz" pos="178"/>
        <p:guide orient="horz" pos="538"/>
        <p:guide orient="horz" pos="1620"/>
        <p:guide orient="horz" pos="3009"/>
        <p:guide orient="horz" pos="2350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Korte intro </a:t>
            </a:r>
            <a:r>
              <a:rPr lang="en-US" dirty="0" err="1"/>
              <a:t>Phd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1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5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4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Van 20 huisartsen zijn alle patiënten geselecteerd die een poliklinische afspraak in het LUMC gehad hebben tussen 1 januari 2016 en 1 mei 2016. Van deze patiënten is 1 jaar in de toekomst gekeken (tot 1 mei 2017) of een brief is gestuurd, dit is gestratificeerd per specialisme gedaan, waarbij de specialisaties geselecteerd zijn waar de meeste poli-afspraken plaatsvonden. Per specialisme is de tijd van poli-afspraak tot verzonden brief per patiënt/poli-afspraak in kaart gebracht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5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7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Stel: er is één overkoepelend elektronisch patiëntendossier. Welke van de onderstaande situaties heeft uw voorkeur?</a:t>
            </a:r>
          </a:p>
          <a:p>
            <a:r>
              <a:rPr lang="en-US" dirty="0"/>
              <a:t>3</a:t>
            </a:r>
            <a:r>
              <a:rPr lang="nl-NL" dirty="0"/>
              <a:t>3%: Standaard kunnen al uw behandelaren uw gehele patiëntendossier inzien. U kunt bezwaar maken als u dit niet wilt. Dan kunnen uw behandelaren alleen het dossier zien, dat zij zelf over u bijhouden.</a:t>
            </a:r>
          </a:p>
          <a:p>
            <a:r>
              <a:rPr lang="en-US" dirty="0"/>
              <a:t>3</a:t>
            </a:r>
            <a:r>
              <a:rPr lang="nl-NL" dirty="0"/>
              <a:t>6%: Standaard kunnen behandelaren alleen het dossier zien, dat zij zelf over u bijhouden. U kunt per behandelaar aangeven of zij de mogelijkheid krijgen om uw gehele patiëntendossier in te zien.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8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6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Verspreiden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periferie</a:t>
            </a: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9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8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Verspreiden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periferie</a:t>
            </a: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10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1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indel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Subtitel</a:t>
            </a:r>
            <a:endParaRPr lang="en-GB" noProof="0" dirty="0"/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96767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06E4-70A4-3E46-AF81-8CDC63B37A10}" type="datetime5">
              <a:rPr lang="nl-NL" smtClean="0"/>
              <a:t>25-jun-19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F0E8-6C15-D048-9A3A-D4A9C8DC64CC}" type="datetime5">
              <a:rPr lang="nl-NL" smtClean="0"/>
              <a:t>25-jun-19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2B92-4883-474E-958A-9DB578D384BE}" type="datetime5">
              <a:rPr lang="nl-NL" smtClean="0"/>
              <a:t>25-jun-19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40301-1ABD-C44C-8687-D2657292E608}" type="datetime5">
              <a:rPr lang="nl-NL" smtClean="0"/>
              <a:t>25-jun-19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Aftiteling en/of adres</a:t>
            </a:r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96767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25-jun-19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&gt; Header &amp; footer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indeling met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25-jun-19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&gt; Header &amp; footer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Afbeelding 8" descr="logo lumc_BLOKJES_PPT_20 mm NL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52" y="28151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25-jun-19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25-jun-19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pic>
        <p:nvPicPr>
          <p:cNvPr id="8" name="Afbeelding 7" descr="logo lumc_BLOKJES_PPT_20 mm NL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52" y="28151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7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89AEB-F5B2-2B4F-AD30-EF01FA8B389C}" type="datetime5">
              <a:rPr lang="nl-NL" smtClean="0"/>
              <a:t>25-jun-19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3FD3B-2B7D-144E-9AC0-88F78F99774E}" type="datetime5">
              <a:rPr lang="nl-NL" smtClean="0"/>
              <a:t>25-jun-19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 userDrawn="1"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 userDrawn="1"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306D303-CE7D-9244-B277-A262BA939E07}" type="datetime5">
              <a:rPr lang="nl-NL" smtClean="0"/>
              <a:t>25-jun-19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63" r:id="rId5"/>
    <p:sldLayoutId id="2147483662" r:id="rId6"/>
    <p:sldLayoutId id="214748366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.v.silven@lumc.nl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1304925" y="2780928"/>
            <a:ext cx="4527551" cy="6480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Inzicht</a:t>
            </a:r>
            <a:r>
              <a:rPr lang="en-US" dirty="0"/>
              <a:t> in het </a:t>
            </a:r>
            <a:r>
              <a:rPr lang="en-US" dirty="0" err="1"/>
              <a:t>ziekenhuisdossier</a:t>
            </a:r>
            <a:r>
              <a:rPr lang="en-US" dirty="0"/>
              <a:t> van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patiënten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hoe </a:t>
            </a:r>
            <a:r>
              <a:rPr lang="en-US" dirty="0" err="1"/>
              <a:t>haalbaar</a:t>
            </a:r>
            <a:r>
              <a:rPr lang="en-US" dirty="0"/>
              <a:t> en </a:t>
            </a:r>
            <a:r>
              <a:rPr lang="en-US" dirty="0" err="1"/>
              <a:t>nuttig</a:t>
            </a:r>
            <a:r>
              <a:rPr lang="en-US" dirty="0"/>
              <a:t> is </a:t>
            </a:r>
            <a:r>
              <a:rPr lang="en-US" dirty="0" err="1"/>
              <a:t>dat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Annemiek</a:t>
            </a:r>
            <a:r>
              <a:rPr lang="en-US" dirty="0"/>
              <a:t> Silven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Public Health en </a:t>
            </a:r>
            <a:r>
              <a:rPr lang="en-US" dirty="0" err="1"/>
              <a:t>Eerstelijnsgeneeskunde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Alphen </a:t>
            </a:r>
            <a:r>
              <a:rPr lang="en-US" dirty="0" err="1"/>
              <a:t>aan</a:t>
            </a:r>
            <a:r>
              <a:rPr lang="en-US" dirty="0"/>
              <a:t> de Rijn, 6 </a:t>
            </a:r>
            <a:r>
              <a:rPr lang="en-US" dirty="0" err="1"/>
              <a:t>juni</a:t>
            </a:r>
            <a:r>
              <a:rPr lang="en-US" dirty="0"/>
              <a:t>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16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4E6DC-87DA-482F-9AE3-F6F153D1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Toekomst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276A4-FB72-44CE-BE7F-990069CB7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4836339"/>
          </a:xfrm>
        </p:spPr>
        <p:txBody>
          <a:bodyPr/>
          <a:lstStyle/>
          <a:p>
            <a:r>
              <a:rPr lang="en-US" i="1" dirty="0">
                <a:solidFill>
                  <a:schemeClr val="bg2"/>
                </a:solidFill>
              </a:rPr>
              <a:t>“Het </a:t>
            </a:r>
            <a:r>
              <a:rPr lang="en-US" i="1" dirty="0" err="1">
                <a:solidFill>
                  <a:schemeClr val="bg2"/>
                </a:solidFill>
              </a:rPr>
              <a:t>liefst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zou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ik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zoveel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mogelijk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zien</a:t>
            </a:r>
            <a:r>
              <a:rPr lang="en-US" i="1" dirty="0">
                <a:solidFill>
                  <a:schemeClr val="bg2"/>
                </a:solidFill>
              </a:rPr>
              <a:t>!”</a:t>
            </a:r>
          </a:p>
          <a:p>
            <a:r>
              <a:rPr lang="en-US" dirty="0">
                <a:solidFill>
                  <a:schemeClr val="bg2"/>
                </a:solidFill>
              </a:rPr>
              <a:t>vs.</a:t>
            </a:r>
          </a:p>
          <a:p>
            <a:r>
              <a:rPr lang="en-US" i="1" dirty="0">
                <a:solidFill>
                  <a:schemeClr val="bg2"/>
                </a:solidFill>
              </a:rPr>
              <a:t>“</a:t>
            </a:r>
            <a:r>
              <a:rPr lang="en-US" i="1" dirty="0" err="1">
                <a:solidFill>
                  <a:schemeClr val="bg2"/>
                </a:solidFill>
              </a:rPr>
              <a:t>Ik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heb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dit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niet</a:t>
            </a:r>
            <a:r>
              <a:rPr lang="en-US" i="1" dirty="0">
                <a:solidFill>
                  <a:schemeClr val="bg2"/>
                </a:solidFill>
              </a:rPr>
              <a:t> per se </a:t>
            </a:r>
            <a:r>
              <a:rPr lang="en-US" i="1" dirty="0" err="1">
                <a:solidFill>
                  <a:schemeClr val="bg2"/>
                </a:solidFill>
              </a:rPr>
              <a:t>nodig</a:t>
            </a:r>
            <a:r>
              <a:rPr lang="en-US" i="1" dirty="0">
                <a:solidFill>
                  <a:schemeClr val="bg2"/>
                </a:solidFill>
              </a:rPr>
              <a:t>, </a:t>
            </a:r>
            <a:r>
              <a:rPr lang="en-US" i="1" dirty="0" err="1">
                <a:solidFill>
                  <a:schemeClr val="bg2"/>
                </a:solidFill>
              </a:rPr>
              <a:t>indien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nodig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kom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ik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er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telefonisch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wel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uit</a:t>
            </a:r>
            <a:r>
              <a:rPr lang="en-US" i="1" dirty="0">
                <a:solidFill>
                  <a:schemeClr val="bg2"/>
                </a:solidFill>
              </a:rPr>
              <a:t>.”</a:t>
            </a:r>
          </a:p>
          <a:p>
            <a:endParaRPr lang="en-US" i="1" dirty="0">
              <a:solidFill>
                <a:schemeClr val="bg2"/>
              </a:solidFill>
            </a:endParaRPr>
          </a:p>
          <a:p>
            <a:r>
              <a:rPr lang="en-US" i="1" dirty="0">
                <a:solidFill>
                  <a:schemeClr val="bg2"/>
                </a:solidFill>
              </a:rPr>
              <a:t>“De specialist is </a:t>
            </a:r>
            <a:r>
              <a:rPr lang="en-US" i="1" dirty="0" err="1">
                <a:solidFill>
                  <a:schemeClr val="bg2"/>
                </a:solidFill>
              </a:rPr>
              <a:t>verantwoordelijk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voor</a:t>
            </a:r>
            <a:r>
              <a:rPr lang="en-US" i="1" dirty="0">
                <a:solidFill>
                  <a:schemeClr val="bg2"/>
                </a:solidFill>
              </a:rPr>
              <a:t> het </a:t>
            </a:r>
            <a:r>
              <a:rPr lang="en-US" i="1" dirty="0" err="1">
                <a:solidFill>
                  <a:schemeClr val="bg2"/>
                </a:solidFill>
              </a:rPr>
              <a:t>communiceren</a:t>
            </a:r>
            <a:r>
              <a:rPr lang="en-US" i="1" dirty="0">
                <a:solidFill>
                  <a:schemeClr val="bg2"/>
                </a:solidFill>
              </a:rPr>
              <a:t> van de </a:t>
            </a:r>
            <a:r>
              <a:rPr lang="en-US" i="1" dirty="0" err="1">
                <a:solidFill>
                  <a:schemeClr val="bg2"/>
                </a:solidFill>
              </a:rPr>
              <a:t>uitslagen</a:t>
            </a:r>
            <a:r>
              <a:rPr lang="en-US" i="1" dirty="0">
                <a:solidFill>
                  <a:schemeClr val="bg2"/>
                </a:solidFill>
              </a:rPr>
              <a:t> met </a:t>
            </a:r>
            <a:r>
              <a:rPr lang="en-US" i="1" dirty="0" err="1">
                <a:solidFill>
                  <a:schemeClr val="bg2"/>
                </a:solidFill>
              </a:rPr>
              <a:t>patiënten</a:t>
            </a:r>
            <a:r>
              <a:rPr lang="en-US" i="1" dirty="0">
                <a:solidFill>
                  <a:schemeClr val="bg2"/>
                </a:solidFill>
              </a:rPr>
              <a:t>.”</a:t>
            </a:r>
          </a:p>
          <a:p>
            <a:endParaRPr lang="en-US" i="1" dirty="0">
              <a:solidFill>
                <a:schemeClr val="bg2"/>
              </a:solidFill>
            </a:endParaRPr>
          </a:p>
          <a:p>
            <a:r>
              <a:rPr lang="en-US" i="1" dirty="0">
                <a:solidFill>
                  <a:schemeClr val="bg2"/>
                </a:solidFill>
              </a:rPr>
              <a:t>“</a:t>
            </a:r>
            <a:r>
              <a:rPr lang="en-US" i="1" dirty="0" err="1">
                <a:solidFill>
                  <a:schemeClr val="bg2"/>
                </a:solidFill>
              </a:rPr>
              <a:t>Er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moet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niet</a:t>
            </a:r>
            <a:r>
              <a:rPr lang="en-US" i="1" dirty="0">
                <a:solidFill>
                  <a:schemeClr val="bg2"/>
                </a:solidFill>
              </a:rPr>
              <a:t> nog </a:t>
            </a:r>
            <a:r>
              <a:rPr lang="en-US" i="1" dirty="0" err="1">
                <a:solidFill>
                  <a:schemeClr val="bg2"/>
                </a:solidFill>
              </a:rPr>
              <a:t>meer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werk</a:t>
            </a:r>
            <a:r>
              <a:rPr lang="en-US" i="1" dirty="0">
                <a:solidFill>
                  <a:schemeClr val="bg2"/>
                </a:solidFill>
              </a:rPr>
              <a:t> op het </a:t>
            </a:r>
            <a:r>
              <a:rPr lang="en-US" i="1" dirty="0" err="1">
                <a:solidFill>
                  <a:schemeClr val="bg2"/>
                </a:solidFill>
              </a:rPr>
              <a:t>bordje</a:t>
            </a:r>
            <a:r>
              <a:rPr lang="en-US" i="1" dirty="0">
                <a:solidFill>
                  <a:schemeClr val="bg2"/>
                </a:solidFill>
              </a:rPr>
              <a:t> van de </a:t>
            </a:r>
            <a:r>
              <a:rPr lang="en-US" i="1" dirty="0" err="1">
                <a:solidFill>
                  <a:schemeClr val="bg2"/>
                </a:solidFill>
              </a:rPr>
              <a:t>huisarts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komen</a:t>
            </a:r>
            <a:r>
              <a:rPr lang="en-US" i="1" dirty="0">
                <a:solidFill>
                  <a:schemeClr val="bg2"/>
                </a:solidFill>
              </a:rPr>
              <a:t>.”</a:t>
            </a:r>
            <a:endParaRPr lang="en-GB" i="1" dirty="0">
              <a:solidFill>
                <a:schemeClr val="bg2"/>
              </a:solidFill>
            </a:endParaRPr>
          </a:p>
          <a:p>
            <a:endParaRPr lang="en-US" i="1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Uitrollen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andere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ziekenhuizen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perifere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ziekenhuizen</a:t>
            </a:r>
            <a:r>
              <a:rPr lang="en-US" dirty="0">
                <a:solidFill>
                  <a:schemeClr val="bg2"/>
                </a:solidFill>
              </a:rPr>
              <a:t>? </a:t>
            </a:r>
          </a:p>
          <a:p>
            <a:r>
              <a:rPr lang="en-US" dirty="0">
                <a:solidFill>
                  <a:schemeClr val="bg2"/>
                </a:solidFill>
              </a:rPr>
              <a:t>Update dashboard</a:t>
            </a:r>
          </a:p>
          <a:p>
            <a:r>
              <a:rPr lang="en-US" dirty="0" err="1">
                <a:solidFill>
                  <a:schemeClr val="bg2"/>
                </a:solidFill>
              </a:rPr>
              <a:t>Financiële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ondersteuning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DA110-F355-4DD5-8149-653BAF3DFB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juni</a:t>
            </a:r>
            <a:r>
              <a:rPr lang="en-US" dirty="0"/>
              <a:t>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1D4DB-763D-4641-9AAB-CAFE36905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D32C1-F2B9-4285-84F7-B7CFFC4B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LHV symposium</a:t>
            </a:r>
          </a:p>
        </p:txBody>
      </p:sp>
    </p:spTree>
    <p:extLst>
      <p:ext uri="{BB962C8B-B14F-4D97-AF65-F5344CB8AC3E}">
        <p14:creationId xmlns:p14="http://schemas.microsoft.com/office/powerpoint/2010/main" val="27021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Heeft</a:t>
            </a:r>
            <a:r>
              <a:rPr lang="en-GB" dirty="0"/>
              <a:t> u nog </a:t>
            </a:r>
            <a:r>
              <a:rPr lang="nl-NL" dirty="0"/>
              <a:t>ideeën</a:t>
            </a:r>
            <a:r>
              <a:rPr lang="en-GB" dirty="0"/>
              <a:t>, tips of </a:t>
            </a:r>
            <a:r>
              <a:rPr lang="en-GB" dirty="0" err="1"/>
              <a:t>aanvullingen</a:t>
            </a:r>
            <a:r>
              <a:rPr lang="en-GB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350000" y="6553200"/>
            <a:ext cx="2508250" cy="304800"/>
          </a:xfrm>
        </p:spPr>
        <p:txBody>
          <a:bodyPr/>
          <a:lstStyle/>
          <a:p>
            <a:fld id="{51B18F10-C56E-2942-8023-63F4C343C5B6}" type="datetime5">
              <a:rPr lang="nl-NL" smtClean="0"/>
              <a:t>25-jun-19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66738" y="6553200"/>
            <a:ext cx="542395" cy="304800"/>
          </a:xfrm>
        </p:spPr>
        <p:txBody>
          <a:bodyPr/>
          <a:lstStyle/>
          <a:p>
            <a:fld id="{5306AC46-015F-6E44-B83A-36E79AEF535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304925" y="6553200"/>
            <a:ext cx="4708525" cy="304800"/>
          </a:xfrm>
        </p:spPr>
        <p:txBody>
          <a:bodyPr/>
          <a:lstStyle/>
          <a:p>
            <a:r>
              <a:rPr lang="en-GB"/>
              <a:t>Insert &gt; Header &amp; footer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Dank </a:t>
            </a:r>
            <a:r>
              <a:rPr lang="en-GB" dirty="0" err="1">
                <a:solidFill>
                  <a:schemeClr val="bg2"/>
                </a:solidFill>
              </a:rPr>
              <a:t>voor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uw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aandacht</a:t>
            </a:r>
            <a:r>
              <a:rPr lang="en-GB" dirty="0">
                <a:solidFill>
                  <a:schemeClr val="bg2"/>
                </a:solidFill>
              </a:rPr>
              <a:t>!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a.v.silven@lumc.nl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42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49CBE-86B8-4824-B551-6BD466A8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denkt</a:t>
            </a:r>
            <a:r>
              <a:rPr lang="en-US" dirty="0"/>
              <a:t> u? </a:t>
            </a:r>
            <a:endParaRPr 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DDF16-80B8-45CC-84B8-60CBE47FA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Zou u </a:t>
            </a:r>
            <a:r>
              <a:rPr lang="en-US" dirty="0" err="1">
                <a:solidFill>
                  <a:schemeClr val="bg2"/>
                </a:solidFill>
              </a:rPr>
              <a:t>vanuit</a:t>
            </a:r>
            <a:r>
              <a:rPr lang="en-US" dirty="0">
                <a:solidFill>
                  <a:schemeClr val="bg2"/>
                </a:solidFill>
              </a:rPr>
              <a:t> HIS in het </a:t>
            </a:r>
            <a:r>
              <a:rPr lang="en-US" dirty="0" err="1">
                <a:solidFill>
                  <a:schemeClr val="bg2"/>
                </a:solidFill>
              </a:rPr>
              <a:t>ziekenhuisdossier</a:t>
            </a:r>
            <a:r>
              <a:rPr lang="en-US" dirty="0">
                <a:solidFill>
                  <a:schemeClr val="bg2"/>
                </a:solidFill>
              </a:rPr>
              <a:t> van </a:t>
            </a:r>
            <a:r>
              <a:rPr lang="en-US" dirty="0" err="1">
                <a:solidFill>
                  <a:schemeClr val="bg2"/>
                </a:solidFill>
              </a:rPr>
              <a:t>uw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patiënten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willen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kijken</a:t>
            </a:r>
            <a:r>
              <a:rPr lang="en-US" dirty="0">
                <a:solidFill>
                  <a:schemeClr val="bg2"/>
                </a:solidFill>
              </a:rPr>
              <a:t>?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Zouden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uw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patiënten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willen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dat</a:t>
            </a:r>
            <a:r>
              <a:rPr lang="en-US" dirty="0">
                <a:solidFill>
                  <a:schemeClr val="bg2"/>
                </a:solidFill>
              </a:rPr>
              <a:t> u </a:t>
            </a:r>
            <a:r>
              <a:rPr lang="en-US" dirty="0" err="1">
                <a:solidFill>
                  <a:schemeClr val="bg2"/>
                </a:solidFill>
              </a:rPr>
              <a:t>dat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kan</a:t>
            </a:r>
            <a:r>
              <a:rPr lang="en-US" dirty="0">
                <a:solidFill>
                  <a:schemeClr val="bg2"/>
                </a:solidFill>
              </a:rPr>
              <a:t>?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Mag het, </a:t>
            </a:r>
            <a:r>
              <a:rPr lang="en-US" dirty="0" err="1">
                <a:solidFill>
                  <a:schemeClr val="bg2"/>
                </a:solidFill>
              </a:rPr>
              <a:t>wettelijk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gezien</a:t>
            </a:r>
            <a:r>
              <a:rPr lang="en-US" dirty="0">
                <a:solidFill>
                  <a:schemeClr val="bg2"/>
                </a:solidFill>
              </a:rPr>
              <a:t>?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Kan</a:t>
            </a:r>
            <a:r>
              <a:rPr lang="en-US" dirty="0">
                <a:solidFill>
                  <a:schemeClr val="bg2"/>
                </a:solidFill>
              </a:rPr>
              <a:t> het al? 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A44CB-051E-43DB-8557-462BF5D41B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6 juni 2019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C2C7E-2AEE-4D0F-A59A-A13A30368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A1B39C-8919-CF47-A161-B6BA50FD6A18}" type="slidenum">
              <a:rPr lang="en-GB" smtClean="0"/>
              <a:pPr/>
              <a:t>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B8D74-88E4-4FB5-BB91-573AE3E73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LHV symposium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5B739A-6C14-4232-B876-A8DBAF35E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67" r="15836"/>
          <a:stretch/>
        </p:blipFill>
        <p:spPr>
          <a:xfrm>
            <a:off x="4484329" y="2780928"/>
            <a:ext cx="3731342" cy="33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Onderzoek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Is het </a:t>
            </a:r>
            <a:r>
              <a:rPr lang="en-US" dirty="0" err="1">
                <a:solidFill>
                  <a:schemeClr val="bg2"/>
                </a:solidFill>
              </a:rPr>
              <a:t>nodig</a:t>
            </a:r>
            <a:r>
              <a:rPr lang="en-US" dirty="0">
                <a:solidFill>
                  <a:schemeClr val="bg2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Mag het?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Kan</a:t>
            </a:r>
            <a:r>
              <a:rPr lang="en-US" dirty="0">
                <a:solidFill>
                  <a:schemeClr val="bg2"/>
                </a:solidFill>
              </a:rPr>
              <a:t> het?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Wat </a:t>
            </a:r>
            <a:r>
              <a:rPr lang="en-US" dirty="0" err="1">
                <a:solidFill>
                  <a:schemeClr val="bg2"/>
                </a:solidFill>
              </a:rPr>
              <a:t>vinden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patiënten</a:t>
            </a:r>
            <a:r>
              <a:rPr lang="en-US" dirty="0">
                <a:solidFill>
                  <a:schemeClr val="bg2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Wat </a:t>
            </a:r>
            <a:r>
              <a:rPr lang="en-US" dirty="0" err="1">
                <a:solidFill>
                  <a:schemeClr val="bg2"/>
                </a:solidFill>
              </a:rPr>
              <a:t>vinden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huisartsen</a:t>
            </a:r>
            <a:r>
              <a:rPr lang="en-US" dirty="0">
                <a:solidFill>
                  <a:schemeClr val="bg2"/>
                </a:solidFill>
              </a:rPr>
              <a:t>?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6 juni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LHV symposium</a:t>
            </a:r>
          </a:p>
        </p:txBody>
      </p:sp>
    </p:spTree>
    <p:extLst>
      <p:ext uri="{BB962C8B-B14F-4D97-AF65-F5344CB8AC3E}">
        <p14:creationId xmlns:p14="http://schemas.microsoft.com/office/powerpoint/2010/main" val="52373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Onderzoek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2"/>
                </a:solidFill>
              </a:rPr>
              <a:t>Is het </a:t>
            </a:r>
            <a:r>
              <a:rPr lang="en-US" b="1" dirty="0" err="1">
                <a:solidFill>
                  <a:schemeClr val="bg2"/>
                </a:solidFill>
              </a:rPr>
              <a:t>nodig</a:t>
            </a:r>
            <a:r>
              <a:rPr lang="en-US" b="1" dirty="0">
                <a:solidFill>
                  <a:schemeClr val="bg2"/>
                </a:solidFill>
              </a:rPr>
              <a:t>?	</a:t>
            </a:r>
            <a:r>
              <a:rPr lang="en-US" dirty="0">
                <a:solidFill>
                  <a:schemeClr val="bg2"/>
                </a:solidFill>
              </a:rPr>
              <a:t>		</a:t>
            </a:r>
            <a:r>
              <a:rPr lang="en-US" dirty="0" err="1">
                <a:solidFill>
                  <a:schemeClr val="bg2"/>
                </a:solidFill>
              </a:rPr>
              <a:t>Analyse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berichtgeving</a:t>
            </a:r>
            <a:r>
              <a:rPr lang="en-US" dirty="0">
                <a:solidFill>
                  <a:schemeClr val="bg2"/>
                </a:solidFill>
              </a:rPr>
              <a:t> LUMC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				</a:t>
            </a:r>
            <a:r>
              <a:rPr lang="en-US" dirty="0" err="1">
                <a:solidFill>
                  <a:schemeClr val="bg2"/>
                </a:solidFill>
              </a:rPr>
              <a:t>Literatuur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2"/>
                </a:solidFill>
              </a:rPr>
              <a:t>Mag het?</a:t>
            </a:r>
            <a:r>
              <a:rPr lang="en-US" dirty="0">
                <a:solidFill>
                  <a:schemeClr val="bg2"/>
                </a:solidFill>
              </a:rPr>
              <a:t>			</a:t>
            </a:r>
            <a:r>
              <a:rPr lang="en-US" dirty="0" err="1">
                <a:solidFill>
                  <a:schemeClr val="bg2"/>
                </a:solidFill>
              </a:rPr>
              <a:t>Wetgeving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err="1">
                <a:solidFill>
                  <a:schemeClr val="bg2"/>
                </a:solidFill>
              </a:rPr>
              <a:t>Kan</a:t>
            </a:r>
            <a:r>
              <a:rPr lang="en-US" b="1" dirty="0">
                <a:solidFill>
                  <a:schemeClr val="bg2"/>
                </a:solidFill>
              </a:rPr>
              <a:t> het?</a:t>
            </a:r>
            <a:r>
              <a:rPr lang="en-US" dirty="0">
                <a:solidFill>
                  <a:schemeClr val="bg2"/>
                </a:solidFill>
              </a:rPr>
              <a:t>			</a:t>
            </a:r>
            <a:r>
              <a:rPr lang="en-US" dirty="0" err="1">
                <a:solidFill>
                  <a:schemeClr val="bg2"/>
                </a:solidFill>
              </a:rPr>
              <a:t>Geschikte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techniek</a:t>
            </a:r>
            <a:r>
              <a:rPr lang="en-US" dirty="0">
                <a:solidFill>
                  <a:schemeClr val="bg2"/>
                </a:solidFill>
              </a:rPr>
              <a:t> en </a:t>
            </a:r>
            <a:r>
              <a:rPr lang="en-US" dirty="0" err="1">
                <a:solidFill>
                  <a:schemeClr val="bg2"/>
                </a:solidFill>
              </a:rPr>
              <a:t>beveiliging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2"/>
                </a:solidFill>
              </a:rPr>
              <a:t>Wat </a:t>
            </a:r>
            <a:r>
              <a:rPr lang="en-US" b="1" dirty="0" err="1">
                <a:solidFill>
                  <a:schemeClr val="bg2"/>
                </a:solidFill>
              </a:rPr>
              <a:t>vinden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patiënten</a:t>
            </a:r>
            <a:r>
              <a:rPr lang="en-US" b="1" dirty="0">
                <a:solidFill>
                  <a:schemeClr val="bg2"/>
                </a:solidFill>
              </a:rPr>
              <a:t>?</a:t>
            </a: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Surveyonderzoek</a:t>
            </a:r>
            <a:r>
              <a:rPr lang="en-US" dirty="0">
                <a:solidFill>
                  <a:schemeClr val="bg2"/>
                </a:solidFill>
              </a:rPr>
              <a:t> (n=90)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2"/>
                </a:solidFill>
              </a:rPr>
              <a:t>Wat </a:t>
            </a:r>
            <a:r>
              <a:rPr lang="en-US" b="1" dirty="0" err="1">
                <a:solidFill>
                  <a:schemeClr val="bg2"/>
                </a:solidFill>
              </a:rPr>
              <a:t>vinden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huisartsen</a:t>
            </a:r>
            <a:r>
              <a:rPr lang="en-US" b="1" dirty="0">
                <a:solidFill>
                  <a:schemeClr val="bg2"/>
                </a:solidFill>
              </a:rPr>
              <a:t>?</a:t>
            </a: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Pilotstudie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bij</a:t>
            </a:r>
            <a:r>
              <a:rPr lang="en-US" dirty="0">
                <a:solidFill>
                  <a:schemeClr val="bg2"/>
                </a:solidFill>
              </a:rPr>
              <a:t> 12 </a:t>
            </a:r>
            <a:r>
              <a:rPr lang="en-US" dirty="0" err="1">
                <a:solidFill>
                  <a:schemeClr val="bg2"/>
                </a:solidFill>
              </a:rPr>
              <a:t>huisartsen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				</a:t>
            </a:r>
            <a:r>
              <a:rPr lang="en-US" dirty="0" err="1">
                <a:solidFill>
                  <a:schemeClr val="bg2"/>
                </a:solidFill>
              </a:rPr>
              <a:t>Kwalitatieve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evaluatie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vóór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6 juni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LHV symposium</a:t>
            </a:r>
          </a:p>
        </p:txBody>
      </p:sp>
    </p:spTree>
    <p:extLst>
      <p:ext uri="{BB962C8B-B14F-4D97-AF65-F5344CB8AC3E}">
        <p14:creationId xmlns:p14="http://schemas.microsoft.com/office/powerpoint/2010/main" val="55211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Is het </a:t>
            </a:r>
            <a:r>
              <a:rPr lang="en-GB" dirty="0" err="1"/>
              <a:t>nodig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Ja!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bg2"/>
                </a:solidFill>
              </a:rPr>
              <a:t>94</a:t>
            </a: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dagen</a:t>
            </a:r>
            <a:r>
              <a:rPr lang="en-US" dirty="0">
                <a:solidFill>
                  <a:schemeClr val="bg2"/>
                </a:solidFill>
              </a:rPr>
              <a:t> is </a:t>
            </a:r>
            <a:r>
              <a:rPr lang="en-US" dirty="0" err="1">
                <a:solidFill>
                  <a:schemeClr val="bg2"/>
                </a:solidFill>
              </a:rPr>
              <a:t>een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polibrief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gemiddeld</a:t>
            </a:r>
            <a:r>
              <a:rPr lang="en-US" dirty="0">
                <a:solidFill>
                  <a:schemeClr val="bg2"/>
                </a:solidFill>
              </a:rPr>
              <a:t> ‘</a:t>
            </a:r>
            <a:r>
              <a:rPr lang="en-US" dirty="0" err="1">
                <a:solidFill>
                  <a:schemeClr val="bg2"/>
                </a:solidFill>
              </a:rPr>
              <a:t>onderweg</a:t>
            </a:r>
            <a:r>
              <a:rPr lang="en-US" dirty="0">
                <a:solidFill>
                  <a:schemeClr val="bg2"/>
                </a:solidFill>
              </a:rPr>
              <a:t>’</a:t>
            </a:r>
          </a:p>
          <a:p>
            <a:r>
              <a:rPr lang="en-US" b="1" dirty="0">
                <a:solidFill>
                  <a:schemeClr val="bg2"/>
                </a:solidFill>
              </a:rPr>
              <a:t>56,5%    </a:t>
            </a:r>
            <a:r>
              <a:rPr lang="en-US" dirty="0">
                <a:solidFill>
                  <a:schemeClr val="bg2"/>
                </a:solidFill>
              </a:rPr>
              <a:t>&lt;90 </a:t>
            </a:r>
            <a:r>
              <a:rPr lang="en-US" dirty="0" err="1">
                <a:solidFill>
                  <a:schemeClr val="bg2"/>
                </a:solidFill>
              </a:rPr>
              <a:t>dagen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geen</a:t>
            </a:r>
            <a:r>
              <a:rPr lang="en-US" dirty="0">
                <a:solidFill>
                  <a:schemeClr val="bg2"/>
                </a:solidFill>
              </a:rPr>
              <a:t> brief</a:t>
            </a:r>
            <a:endParaRPr lang="en-US" b="1" dirty="0">
              <a:solidFill>
                <a:schemeClr val="bg2"/>
              </a:solidFill>
            </a:endParaRPr>
          </a:p>
          <a:p>
            <a:r>
              <a:rPr lang="nl-NL" b="1" dirty="0">
                <a:solidFill>
                  <a:schemeClr val="bg2"/>
                </a:solidFill>
              </a:rPr>
              <a:t>35,8%    </a:t>
            </a:r>
            <a:r>
              <a:rPr lang="nl-NL" dirty="0">
                <a:solidFill>
                  <a:schemeClr val="bg2"/>
                </a:solidFill>
              </a:rPr>
              <a:t>&lt;1 jaar tijd geen polibrief </a:t>
            </a:r>
          </a:p>
          <a:p>
            <a:endParaRPr lang="nl-NL" i="1" dirty="0">
              <a:solidFill>
                <a:schemeClr val="bg2"/>
              </a:solidFill>
              <a:latin typeface="Cambria" panose="02040503050406030204" pitchFamily="18" charset="0"/>
              <a:cs typeface="Calibri"/>
            </a:endParaRPr>
          </a:p>
          <a:p>
            <a:r>
              <a:rPr lang="nl" i="1" dirty="0">
                <a:solidFill>
                  <a:schemeClr val="bg2"/>
                </a:solidFill>
              </a:rPr>
              <a:t>"Eigenlijk is het natuurlijk een beetje gênant - in deze tijd - dat je nu achterloopt. Dat de patiënt je zo aankijkt van: ‘Eh ja..in welke wereld leven jullie eigenlijk, dat dat niet inzichtelijk is?’“</a:t>
            </a:r>
          </a:p>
          <a:p>
            <a:endParaRPr lang="nl" i="1" dirty="0">
              <a:solidFill>
                <a:schemeClr val="bg2"/>
              </a:solidFill>
            </a:endParaRPr>
          </a:p>
          <a:p>
            <a:r>
              <a:rPr lang="nl-NL" i="1" dirty="0">
                <a:solidFill>
                  <a:schemeClr val="bg2"/>
                </a:solidFill>
              </a:rPr>
              <a:t>"Een bekend probleem is dat medicatie in het ziekenhuis gestopt is en dat je niet weet waarom het gestopt is.“</a:t>
            </a:r>
          </a:p>
          <a:p>
            <a:endParaRPr lang="nl" i="1" dirty="0">
              <a:solidFill>
                <a:schemeClr val="bg2"/>
              </a:solidFill>
            </a:endParaRPr>
          </a:p>
          <a:p>
            <a:endParaRPr lang="nl-NL" i="1" dirty="0">
              <a:solidFill>
                <a:schemeClr val="bg2"/>
              </a:solidFill>
              <a:cs typeface="Calibri"/>
            </a:endParaRPr>
          </a:p>
          <a:p>
            <a:endParaRPr lang="en-GB" b="1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6 juni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LHV symposium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23D29-6470-4C02-B046-0912348ACD66}"/>
              </a:ext>
            </a:extLst>
          </p:cNvPr>
          <p:cNvSpPr txBox="1"/>
          <p:nvPr/>
        </p:nvSpPr>
        <p:spPr>
          <a:xfrm>
            <a:off x="566738" y="579626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  <a:latin typeface="+mn-lt"/>
              </a:rPr>
              <a:t>Analyse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poliklinische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brieven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LUMC, 2016-2017, </a:t>
            </a:r>
            <a:r>
              <a:rPr lang="en-US" sz="1200" i="1" dirty="0">
                <a:solidFill>
                  <a:schemeClr val="tx2"/>
                </a:solidFill>
                <a:latin typeface="+mn-lt"/>
              </a:rPr>
              <a:t>n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=</a:t>
            </a:r>
            <a:r>
              <a:rPr lang="en-GB" sz="1200" dirty="0">
                <a:solidFill>
                  <a:schemeClr val="tx2"/>
                </a:solidFill>
                <a:latin typeface="+mn-lt"/>
              </a:rPr>
              <a:t>3024 	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Interviews met 13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huisartsen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regio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Leiden,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juni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2018. </a:t>
            </a:r>
            <a:endParaRPr lang="en-GB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28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Mag het?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2"/>
                </a:solidFill>
              </a:rPr>
              <a:t>Ja! </a:t>
            </a:r>
          </a:p>
          <a:p>
            <a:r>
              <a:rPr lang="nl-NL" dirty="0">
                <a:solidFill>
                  <a:schemeClr val="bg2"/>
                </a:solidFill>
              </a:rPr>
              <a:t/>
            </a:r>
            <a:br>
              <a:rPr lang="nl-NL" dirty="0">
                <a:solidFill>
                  <a:schemeClr val="bg2"/>
                </a:solidFill>
              </a:rPr>
            </a:br>
            <a:r>
              <a:rPr lang="nl-NL" dirty="0">
                <a:solidFill>
                  <a:schemeClr val="bg2"/>
                </a:solidFill>
              </a:rPr>
              <a:t>‘Goed </a:t>
            </a:r>
            <a:r>
              <a:rPr lang="nl-NL" dirty="0" err="1">
                <a:solidFill>
                  <a:schemeClr val="bg2"/>
                </a:solidFill>
              </a:rPr>
              <a:t>behandelaarschap</a:t>
            </a:r>
            <a:r>
              <a:rPr lang="nl-NL" dirty="0">
                <a:solidFill>
                  <a:schemeClr val="bg2"/>
                </a:solidFill>
              </a:rPr>
              <a:t>’ </a:t>
            </a:r>
            <a:r>
              <a:rPr lang="nl-NL" dirty="0" err="1">
                <a:solidFill>
                  <a:schemeClr val="bg2"/>
                </a:solidFill>
              </a:rPr>
              <a:t>i.h.k.v</a:t>
            </a:r>
            <a:r>
              <a:rPr lang="nl-NL" dirty="0">
                <a:solidFill>
                  <a:schemeClr val="bg2"/>
                </a:solidFill>
              </a:rPr>
              <a:t>. WGBO.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Geen expliciete toestemming patiënt nodig.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Indien actief bezwaar: geen gegevensuitwisseling.</a:t>
            </a:r>
          </a:p>
          <a:p>
            <a:r>
              <a:rPr lang="nl-NL" sz="1200" i="1" dirty="0">
                <a:solidFill>
                  <a:schemeClr val="bg2"/>
                </a:solidFill>
              </a:rPr>
              <a:t>(n=1 in LUMC)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6 juni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LHV symposium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4BD96-A3C5-4367-851E-62769FC6BD41}"/>
              </a:ext>
            </a:extLst>
          </p:cNvPr>
          <p:cNvSpPr txBox="1"/>
          <p:nvPr/>
        </p:nvSpPr>
        <p:spPr>
          <a:xfrm>
            <a:off x="566738" y="5980927"/>
            <a:ext cx="4858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  <a:latin typeface="+mn-lt"/>
              </a:rPr>
              <a:t>Vooronderzoek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t.b.v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pilotstudie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bij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12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huisartsen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regio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Leiden, 2017-2018. </a:t>
            </a:r>
            <a:endParaRPr lang="en-GB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76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Kan</a:t>
            </a:r>
            <a:r>
              <a:rPr lang="en-GB" dirty="0"/>
              <a:t> het?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144588"/>
            <a:ext cx="2997150" cy="5113338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Ja!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Vanuit</a:t>
            </a:r>
            <a:r>
              <a:rPr lang="en-US" dirty="0">
                <a:solidFill>
                  <a:schemeClr val="bg2"/>
                </a:solidFill>
              </a:rPr>
              <a:t> HIS, via </a:t>
            </a:r>
            <a:r>
              <a:rPr lang="en-US" dirty="0" err="1">
                <a:solidFill>
                  <a:schemeClr val="bg2"/>
                </a:solidFill>
              </a:rPr>
              <a:t>koppeling</a:t>
            </a:r>
            <a:r>
              <a:rPr lang="en-US" dirty="0">
                <a:solidFill>
                  <a:schemeClr val="bg2"/>
                </a:solidFill>
              </a:rPr>
              <a:t> met Sleutelnet.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Géén</a:t>
            </a:r>
            <a:r>
              <a:rPr lang="en-US" dirty="0">
                <a:solidFill>
                  <a:schemeClr val="bg2"/>
                </a:solidFill>
              </a:rPr>
              <a:t> extra </a:t>
            </a:r>
            <a:r>
              <a:rPr lang="en-US" dirty="0" err="1">
                <a:solidFill>
                  <a:schemeClr val="bg2"/>
                </a:solidFill>
              </a:rPr>
              <a:t>inloggegevens</a:t>
            </a:r>
            <a:r>
              <a:rPr lang="en-US" dirty="0">
                <a:solidFill>
                  <a:schemeClr val="bg2"/>
                </a:solidFill>
              </a:rPr>
              <a:t>.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6 juni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LHV symposium</a:t>
            </a:r>
          </a:p>
        </p:txBody>
      </p:sp>
      <p:pic>
        <p:nvPicPr>
          <p:cNvPr id="7" name="Picture 2" descr="I:\ONDERZOEK\PROJECTEN\Dynamische Huisartsenbrief\Materialen\Pilotstudie\Tegel Medical Dashboard Sleutelportaal.jpg">
            <a:extLst>
              <a:ext uri="{FF2B5EF4-FFF2-40B4-BE49-F238E27FC236}">
                <a16:creationId xmlns:a16="http://schemas.microsoft.com/office/drawing/2014/main" id="{EE5DFE1B-FCC6-43EC-ADCE-1000AA7F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155415"/>
            <a:ext cx="5019673" cy="34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D46B03-5F8B-4A7C-87E8-EACC440ADCE4}"/>
              </a:ext>
            </a:extLst>
          </p:cNvPr>
          <p:cNvCxnSpPr/>
          <p:nvPr/>
        </p:nvCxnSpPr>
        <p:spPr>
          <a:xfrm flipV="1">
            <a:off x="4932040" y="3075806"/>
            <a:ext cx="0" cy="936104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08FA9F-993B-4E06-9301-48AAAE8928DF}"/>
              </a:ext>
            </a:extLst>
          </p:cNvPr>
          <p:cNvSpPr txBox="1"/>
          <p:nvPr/>
        </p:nvSpPr>
        <p:spPr>
          <a:xfrm>
            <a:off x="566738" y="5980927"/>
            <a:ext cx="4833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  <a:latin typeface="+mn-lt"/>
              </a:rPr>
              <a:t>Pilotstudie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</a:rPr>
              <a:t>bij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12 </a:t>
            </a:r>
            <a:r>
              <a:rPr lang="en-US" sz="1200" dirty="0" err="1">
                <a:solidFill>
                  <a:schemeClr val="bg2"/>
                </a:solidFill>
                <a:latin typeface="+mn-lt"/>
              </a:rPr>
              <a:t>huisartsen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</a:rPr>
              <a:t>regio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Leiden, </a:t>
            </a:r>
            <a:r>
              <a:rPr lang="en-US" sz="1200" dirty="0" err="1">
                <a:solidFill>
                  <a:schemeClr val="bg2"/>
                </a:solidFill>
                <a:latin typeface="+mn-lt"/>
              </a:rPr>
              <a:t>november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2018 – </a:t>
            </a:r>
            <a:r>
              <a:rPr lang="en-US" sz="1200" dirty="0" err="1">
                <a:solidFill>
                  <a:schemeClr val="bg2"/>
                </a:solidFill>
                <a:latin typeface="+mn-lt"/>
              </a:rPr>
              <a:t>februari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2019. </a:t>
            </a:r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666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4E6DC-87DA-482F-9AE3-F6F153D1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Wat </a:t>
            </a:r>
            <a:r>
              <a:rPr lang="en-US" dirty="0" err="1"/>
              <a:t>vinden</a:t>
            </a:r>
            <a:r>
              <a:rPr lang="en-US" dirty="0"/>
              <a:t> </a:t>
            </a:r>
            <a:r>
              <a:rPr lang="en-US" dirty="0" err="1"/>
              <a:t>patiënten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276A4-FB72-44CE-BE7F-990069CB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bg2"/>
                </a:solidFill>
              </a:rPr>
              <a:t>41% 	</a:t>
            </a:r>
            <a:r>
              <a:rPr lang="en-US" dirty="0" err="1">
                <a:solidFill>
                  <a:schemeClr val="bg2"/>
                </a:solidFill>
              </a:rPr>
              <a:t>vindt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zijn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 err="1">
                <a:solidFill>
                  <a:schemeClr val="bg2"/>
                </a:solidFill>
              </a:rPr>
              <a:t>haar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huisarts</a:t>
            </a:r>
            <a:r>
              <a:rPr lang="en-US" dirty="0">
                <a:solidFill>
                  <a:schemeClr val="bg2"/>
                </a:solidFill>
              </a:rPr>
              <a:t> (heel) </a:t>
            </a:r>
            <a:r>
              <a:rPr lang="en-US" dirty="0" err="1">
                <a:solidFill>
                  <a:schemeClr val="bg2"/>
                </a:solidFill>
              </a:rPr>
              <a:t>goed</a:t>
            </a:r>
            <a:r>
              <a:rPr lang="en-US" dirty="0">
                <a:solidFill>
                  <a:schemeClr val="bg2"/>
                </a:solidFill>
              </a:rPr>
              <a:t> op de </a:t>
            </a:r>
            <a:r>
              <a:rPr lang="en-US" dirty="0" err="1">
                <a:solidFill>
                  <a:schemeClr val="bg2"/>
                </a:solidFill>
              </a:rPr>
              <a:t>hoogte</a:t>
            </a:r>
            <a:r>
              <a:rPr lang="en-US" dirty="0">
                <a:solidFill>
                  <a:schemeClr val="bg2"/>
                </a:solidFill>
              </a:rPr>
              <a:t> is van de 	</a:t>
            </a:r>
            <a:r>
              <a:rPr lang="en-US" dirty="0" err="1">
                <a:solidFill>
                  <a:schemeClr val="bg2"/>
                </a:solidFill>
              </a:rPr>
              <a:t>behandeling</a:t>
            </a:r>
            <a:r>
              <a:rPr lang="en-US" dirty="0">
                <a:solidFill>
                  <a:schemeClr val="bg2"/>
                </a:solidFill>
              </a:rPr>
              <a:t> in het LUMC</a:t>
            </a:r>
            <a:endParaRPr lang="en-US" b="1" dirty="0">
              <a:solidFill>
                <a:schemeClr val="bg2"/>
              </a:solidFill>
            </a:endParaRPr>
          </a:p>
          <a:p>
            <a:r>
              <a:rPr lang="en-US" sz="2400" b="1" dirty="0">
                <a:solidFill>
                  <a:schemeClr val="bg2"/>
                </a:solidFill>
              </a:rPr>
              <a:t>78% </a:t>
            </a:r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vindt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gegevensuitwisseling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gemakkelijker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zou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moeten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bg2"/>
                </a:solidFill>
              </a:rPr>
              <a:t>38% </a:t>
            </a:r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dirty="0" err="1">
                <a:solidFill>
                  <a:schemeClr val="bg2"/>
                </a:solidFill>
              </a:rPr>
              <a:t>maakt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zich</a:t>
            </a:r>
            <a:r>
              <a:rPr lang="en-US" dirty="0">
                <a:solidFill>
                  <a:schemeClr val="bg2"/>
                </a:solidFill>
              </a:rPr>
              <a:t> op </a:t>
            </a:r>
            <a:r>
              <a:rPr lang="en-US" dirty="0" err="1">
                <a:solidFill>
                  <a:schemeClr val="bg2"/>
                </a:solidFill>
              </a:rPr>
              <a:t>dit</a:t>
            </a:r>
            <a:r>
              <a:rPr lang="en-US" dirty="0">
                <a:solidFill>
                  <a:schemeClr val="bg2"/>
                </a:solidFill>
              </a:rPr>
              <a:t> moment </a:t>
            </a:r>
            <a:r>
              <a:rPr lang="en-US" dirty="0" err="1">
                <a:solidFill>
                  <a:schemeClr val="bg2"/>
                </a:solidFill>
              </a:rPr>
              <a:t>zorgen</a:t>
            </a:r>
            <a:r>
              <a:rPr lang="en-US" dirty="0">
                <a:solidFill>
                  <a:schemeClr val="bg2"/>
                </a:solidFill>
              </a:rPr>
              <a:t> om de </a:t>
            </a:r>
            <a:r>
              <a:rPr lang="en-US" dirty="0" err="1">
                <a:solidFill>
                  <a:schemeClr val="bg2"/>
                </a:solidFill>
              </a:rPr>
              <a:t>beveiliging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veiligheid</a:t>
            </a:r>
            <a:r>
              <a:rPr lang="en-US" dirty="0">
                <a:solidFill>
                  <a:schemeClr val="bg2"/>
                </a:solidFill>
              </a:rPr>
              <a:t> van 	</a:t>
            </a:r>
            <a:r>
              <a:rPr lang="en-US" dirty="0" err="1">
                <a:solidFill>
                  <a:schemeClr val="bg2"/>
                </a:solidFill>
              </a:rPr>
              <a:t>elektronische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medische</a:t>
            </a:r>
            <a:r>
              <a:rPr lang="en-US" dirty="0">
                <a:solidFill>
                  <a:schemeClr val="bg2"/>
                </a:solidFill>
              </a:rPr>
              <a:t> dossiers.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Belangrijkste</a:t>
            </a:r>
            <a:r>
              <a:rPr lang="en-US" dirty="0">
                <a:solidFill>
                  <a:schemeClr val="bg2"/>
                </a:solidFill>
              </a:rPr>
              <a:t> items (</a:t>
            </a:r>
            <a:r>
              <a:rPr lang="en-US" dirty="0" err="1">
                <a:solidFill>
                  <a:schemeClr val="bg2"/>
                </a:solidFill>
              </a:rPr>
              <a:t>vanuit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ziekenhuis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naar</a:t>
            </a:r>
            <a:r>
              <a:rPr lang="en-US" dirty="0">
                <a:solidFill>
                  <a:schemeClr val="bg2"/>
                </a:solidFill>
              </a:rPr>
              <a:t> HA), </a:t>
            </a:r>
            <a:r>
              <a:rPr lang="en-US" dirty="0" err="1">
                <a:solidFill>
                  <a:schemeClr val="bg2"/>
                </a:solidFill>
              </a:rPr>
              <a:t>vinden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patiënten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Voorgeschiedenis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Medicatie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Laboratoriumonderzoek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Conclusie</a:t>
            </a:r>
            <a:endParaRPr lang="en-US" dirty="0">
              <a:solidFill>
                <a:schemeClr val="bg2"/>
              </a:solidFill>
            </a:endParaRPr>
          </a:p>
          <a:p>
            <a:endParaRPr lang="en-GB" dirty="0"/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DA110-F355-4DD5-8149-653BAF3DFB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6 juni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1D4DB-763D-4641-9AAB-CAFE36905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D32C1-F2B9-4285-84F7-B7CFFC4B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LHV symposium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F2278-4FCB-4097-B185-A98E4BB98AB9}"/>
              </a:ext>
            </a:extLst>
          </p:cNvPr>
          <p:cNvSpPr txBox="1"/>
          <p:nvPr/>
        </p:nvSpPr>
        <p:spPr>
          <a:xfrm>
            <a:off x="566738" y="5980927"/>
            <a:ext cx="3786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  <a:latin typeface="+mn-lt"/>
              </a:rPr>
              <a:t>Surveyonderzoek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patiënten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LUMC,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november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2018. </a:t>
            </a:r>
            <a:r>
              <a:rPr lang="en-US" sz="1200" i="1" dirty="0">
                <a:solidFill>
                  <a:schemeClr val="tx2"/>
                </a:solidFill>
                <a:latin typeface="+mn-lt"/>
              </a:rPr>
              <a:t>n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=90</a:t>
            </a:r>
            <a:endParaRPr lang="en-GB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7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4E6DC-87DA-482F-9AE3-F6F153D1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Pilotstudie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276A4-FB72-44CE-BE7F-990069CB7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4836339"/>
          </a:xfrm>
        </p:spPr>
        <p:txBody>
          <a:bodyPr/>
          <a:lstStyle/>
          <a:p>
            <a:r>
              <a:rPr lang="nl" i="1" dirty="0">
                <a:solidFill>
                  <a:schemeClr val="bg2"/>
                </a:solidFill>
              </a:rPr>
              <a:t>"Ja, dat is natuurlijk prachtig als je gewoon kan zien: ja, ik zou nu een natrium aanvragen, oh nee, dat is vorige week al door de cardioloog gedaan, dat is al bekend!"</a:t>
            </a:r>
          </a:p>
          <a:p>
            <a:endParaRPr lang="en-US" i="1" dirty="0">
              <a:solidFill>
                <a:schemeClr val="bg2"/>
              </a:solidFill>
            </a:endParaRPr>
          </a:p>
          <a:p>
            <a:r>
              <a:rPr lang="en-US" i="1" dirty="0">
                <a:solidFill>
                  <a:schemeClr val="bg2"/>
                </a:solidFill>
              </a:rPr>
              <a:t>“Het </a:t>
            </a:r>
            <a:r>
              <a:rPr lang="en-US" i="1" dirty="0" err="1">
                <a:solidFill>
                  <a:schemeClr val="bg2"/>
                </a:solidFill>
              </a:rPr>
              <a:t>werkt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goed</a:t>
            </a:r>
            <a:r>
              <a:rPr lang="en-US" i="1" dirty="0">
                <a:solidFill>
                  <a:schemeClr val="bg2"/>
                </a:solidFill>
              </a:rPr>
              <a:t>, </a:t>
            </a:r>
            <a:r>
              <a:rPr lang="en-US" i="1" dirty="0" err="1">
                <a:solidFill>
                  <a:schemeClr val="bg2"/>
                </a:solidFill>
              </a:rPr>
              <a:t>snel</a:t>
            </a:r>
            <a:r>
              <a:rPr lang="en-US" i="1" dirty="0">
                <a:solidFill>
                  <a:schemeClr val="bg2"/>
                </a:solidFill>
              </a:rPr>
              <a:t>.”</a:t>
            </a:r>
          </a:p>
          <a:p>
            <a:endParaRPr lang="en-US" i="1" dirty="0">
              <a:solidFill>
                <a:schemeClr val="bg2"/>
              </a:solidFill>
            </a:endParaRPr>
          </a:p>
          <a:p>
            <a:r>
              <a:rPr lang="en-US" i="1" dirty="0">
                <a:solidFill>
                  <a:schemeClr val="bg2"/>
                </a:solidFill>
              </a:rPr>
              <a:t>“</a:t>
            </a:r>
            <a:r>
              <a:rPr lang="en-US" i="1" dirty="0" err="1">
                <a:solidFill>
                  <a:schemeClr val="bg2"/>
                </a:solidFill>
              </a:rPr>
              <a:t>Ik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heb</a:t>
            </a:r>
            <a:r>
              <a:rPr lang="en-US" i="1" dirty="0">
                <a:solidFill>
                  <a:schemeClr val="bg2"/>
                </a:solidFill>
              </a:rPr>
              <a:t> al </a:t>
            </a:r>
            <a:r>
              <a:rPr lang="en-US" i="1" dirty="0" err="1">
                <a:solidFill>
                  <a:schemeClr val="bg2"/>
                </a:solidFill>
              </a:rPr>
              <a:t>vaak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naar</a:t>
            </a:r>
            <a:r>
              <a:rPr lang="en-US" i="1" dirty="0">
                <a:solidFill>
                  <a:schemeClr val="bg2"/>
                </a:solidFill>
              </a:rPr>
              <a:t> het lab </a:t>
            </a:r>
            <a:r>
              <a:rPr lang="en-US" i="1" dirty="0" err="1">
                <a:solidFill>
                  <a:schemeClr val="bg2"/>
                </a:solidFill>
              </a:rPr>
              <a:t>gekeken</a:t>
            </a:r>
            <a:r>
              <a:rPr lang="en-US" i="1" dirty="0">
                <a:solidFill>
                  <a:schemeClr val="bg2"/>
                </a:solidFill>
              </a:rPr>
              <a:t>.”</a:t>
            </a:r>
          </a:p>
          <a:p>
            <a:endParaRPr lang="en-US" i="1" dirty="0">
              <a:solidFill>
                <a:schemeClr val="bg2"/>
              </a:solidFill>
            </a:endParaRPr>
          </a:p>
          <a:p>
            <a:r>
              <a:rPr lang="en-US" i="1" dirty="0">
                <a:solidFill>
                  <a:schemeClr val="bg2"/>
                </a:solidFill>
              </a:rPr>
              <a:t>“Mogen </a:t>
            </a:r>
            <a:r>
              <a:rPr lang="en-US" i="1" dirty="0" err="1">
                <a:solidFill>
                  <a:schemeClr val="bg2"/>
                </a:solidFill>
              </a:rPr>
              <a:t>mijn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collega’s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uit</a:t>
            </a:r>
            <a:r>
              <a:rPr lang="en-US" i="1" dirty="0">
                <a:solidFill>
                  <a:schemeClr val="bg2"/>
                </a:solidFill>
              </a:rPr>
              <a:t> de </a:t>
            </a:r>
            <a:r>
              <a:rPr lang="en-US" i="1" dirty="0" err="1">
                <a:solidFill>
                  <a:schemeClr val="bg2"/>
                </a:solidFill>
              </a:rPr>
              <a:t>praktijk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dit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ook</a:t>
            </a:r>
            <a:r>
              <a:rPr lang="en-US" i="1" dirty="0">
                <a:solidFill>
                  <a:schemeClr val="bg2"/>
                </a:solidFill>
              </a:rPr>
              <a:t> al?”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DA110-F355-4DD5-8149-653BAF3DFB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juni</a:t>
            </a:r>
            <a:r>
              <a:rPr lang="en-US" dirty="0"/>
              <a:t>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1D4DB-763D-4641-9AAB-CAFE36905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D32C1-F2B9-4285-84F7-B7CFFC4B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LHV symposium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E3A75-D001-4C13-8A84-8F428A1A65CE}"/>
              </a:ext>
            </a:extLst>
          </p:cNvPr>
          <p:cNvSpPr txBox="1"/>
          <p:nvPr/>
        </p:nvSpPr>
        <p:spPr>
          <a:xfrm>
            <a:off x="566738" y="5980927"/>
            <a:ext cx="4697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  <a:latin typeface="+mn-lt"/>
              </a:rPr>
              <a:t>Pilotstudie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</a:rPr>
              <a:t>bij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12 </a:t>
            </a:r>
            <a:r>
              <a:rPr lang="en-US" sz="1200" dirty="0" err="1">
                <a:solidFill>
                  <a:schemeClr val="bg2"/>
                </a:solidFill>
                <a:latin typeface="+mn-lt"/>
              </a:rPr>
              <a:t>huisartsen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</a:rPr>
              <a:t>regio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Leiden, </a:t>
            </a:r>
            <a:r>
              <a:rPr lang="en-US" sz="1200" dirty="0" err="1">
                <a:solidFill>
                  <a:schemeClr val="bg2"/>
                </a:solidFill>
                <a:latin typeface="+mn-lt"/>
              </a:rPr>
              <a:t>november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2018 – </a:t>
            </a:r>
            <a:r>
              <a:rPr lang="en-US" sz="1200" dirty="0" err="1">
                <a:solidFill>
                  <a:schemeClr val="bg2"/>
                </a:solidFill>
                <a:latin typeface="+mn-lt"/>
              </a:rPr>
              <a:t>maart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 2019. </a:t>
            </a:r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244879"/>
      </p:ext>
    </p:extLst>
  </p:cSld>
  <p:clrMapOvr>
    <a:masterClrMapping/>
  </p:clrMapOvr>
</p:sld>
</file>

<file path=ppt/theme/theme1.xml><?xml version="1.0" encoding="utf-8"?>
<a:theme xmlns:a="http://schemas.openxmlformats.org/drawingml/2006/main" name="62-457 Presentatie-LUMC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75726BA2F244AB4458CA1D7599EC1" ma:contentTypeVersion="6" ma:contentTypeDescription="Een nieuw document maken." ma:contentTypeScope="" ma:versionID="79f837cafb0c38f6ea62a33c9c40855c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9ba8469ad252d89c559c8a43ee14d2a3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afz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aan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van" ma:hidden="true" ma:internalName="EmailFrom">
      <xsd:simpleType>
        <xsd:restriction base="dms:Text"/>
      </xsd:simpleType>
    </xsd:element>
    <xsd:element name="EmailSubject" ma:index="12" nillable="true" ma:displayName="E-mailonderwerp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Kopteksten voor e-mail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41F710-E85E-4A0C-A334-9F3DCB9067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613F06-D0EB-4BEE-A5D4-D3B7B021B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BBFAE5-1B1A-432D-9F4C-16707800DE95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sharepoint/v3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Basispresentatie_NL</Template>
  <TotalTime>354</TotalTime>
  <Words>541</Words>
  <Application>Microsoft Office PowerPoint</Application>
  <PresentationFormat>Diavoorstelling (4:3)</PresentationFormat>
  <Paragraphs>141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Cambria</vt:lpstr>
      <vt:lpstr>Times</vt:lpstr>
      <vt:lpstr>62-457 Presentatie-LUMC</vt:lpstr>
      <vt:lpstr>Inzicht in het ziekenhuisdossier van uw patiënten, hoe haalbaar en nuttig is dat?</vt:lpstr>
      <vt:lpstr>Wat denkt u? </vt:lpstr>
      <vt:lpstr>Onderzoek</vt:lpstr>
      <vt:lpstr>Onderzoek</vt:lpstr>
      <vt:lpstr>1. Is het nodig?</vt:lpstr>
      <vt:lpstr>2. Mag het?</vt:lpstr>
      <vt:lpstr>3. Kan het?</vt:lpstr>
      <vt:lpstr>4. Wat vinden patiënten?</vt:lpstr>
      <vt:lpstr>5. Pilotstudie</vt:lpstr>
      <vt:lpstr>Toekomst?</vt:lpstr>
      <vt:lpstr>PowerPoint-presentatie</vt:lpstr>
    </vt:vector>
  </TitlesOfParts>
  <Company>LUMC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Inzicht in het ziekenhuisdossier van uw patiënten, hoe haalbaar en nuttig is dat?</dc:title>
  <dc:creator>Silven, A.V. (PHEG)</dc:creator>
  <cp:lastModifiedBy>Dam, D. van</cp:lastModifiedBy>
  <cp:revision>15</cp:revision>
  <dcterms:created xsi:type="dcterms:W3CDTF">2019-05-28T12:05:53Z</dcterms:created>
  <dcterms:modified xsi:type="dcterms:W3CDTF">2019-06-25T13:48:56Z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0x010100F3375726BA2F244AB4458CA1D7599EC1</vt:lpwstr>
  </property>
</Properties>
</file>