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6" r:id="rId4"/>
    <p:sldId id="267" r:id="rId5"/>
    <p:sldId id="268" r:id="rId6"/>
    <p:sldId id="269" r:id="rId7"/>
    <p:sldId id="271" r:id="rId8"/>
    <p:sldId id="275" r:id="rId9"/>
    <p:sldId id="276" r:id="rId10"/>
    <p:sldId id="277" r:id="rId11"/>
    <p:sldId id="272" r:id="rId12"/>
    <p:sldId id="273" r:id="rId13"/>
    <p:sldId id="278" r:id="rId14"/>
    <p:sldId id="265" r:id="rId1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1" autoAdjust="0"/>
  </p:normalViewPr>
  <p:slideViewPr>
    <p:cSldViewPr>
      <p:cViewPr varScale="1">
        <p:scale>
          <a:sx n="135" d="100"/>
          <a:sy n="135" d="100"/>
        </p:scale>
        <p:origin x="9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26075386410033"/>
          <c:y val="0.15426634170728659"/>
          <c:w val="0.66142443132108486"/>
          <c:h val="0.773518310211223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Geaccepteerd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Blad1!$A$2:$A$9</c:f>
              <c:strCache>
                <c:ptCount val="8"/>
                <c:pt idx="0">
                  <c:v>Overige medicatie</c:v>
                </c:pt>
                <c:pt idx="1">
                  <c:v>Inhalatie medicatie**</c:v>
                </c:pt>
                <c:pt idx="2">
                  <c:v>Centraal zenuwstelsel medicatie</c:v>
                </c:pt>
                <c:pt idx="3">
                  <c:v>Hormonen*</c:v>
                </c:pt>
                <c:pt idx="4">
                  <c:v>Antistolling medicatie</c:v>
                </c:pt>
                <c:pt idx="5">
                  <c:v>Pijstillende medicatie</c:v>
                </c:pt>
                <c:pt idx="6">
                  <c:v>Maag-darm medicatie</c:v>
                </c:pt>
                <c:pt idx="7">
                  <c:v>Hart- en vaatmedicatie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2-48F8-8747-C6A3C7DA850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Niet geacepteerd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Blad1!$A$2:$A$9</c:f>
              <c:strCache>
                <c:ptCount val="8"/>
                <c:pt idx="0">
                  <c:v>Overige medicatie</c:v>
                </c:pt>
                <c:pt idx="1">
                  <c:v>Inhalatie medicatie**</c:v>
                </c:pt>
                <c:pt idx="2">
                  <c:v>Centraal zenuwstelsel medicatie</c:v>
                </c:pt>
                <c:pt idx="3">
                  <c:v>Hormonen*</c:v>
                </c:pt>
                <c:pt idx="4">
                  <c:v>Antistolling medicatie</c:v>
                </c:pt>
                <c:pt idx="5">
                  <c:v>Pijstillende medicatie</c:v>
                </c:pt>
                <c:pt idx="6">
                  <c:v>Maag-darm medicatie</c:v>
                </c:pt>
                <c:pt idx="7">
                  <c:v>Hart- en vaatmedicatie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2-48F8-8747-C6A3C7DA8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7086416"/>
        <c:axId val="537085104"/>
      </c:barChart>
      <c:catAx>
        <c:axId val="53708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7085104"/>
        <c:crosses val="autoZero"/>
        <c:auto val="1"/>
        <c:lblAlgn val="ctr"/>
        <c:lblOffset val="100"/>
        <c:noMultiLvlLbl val="0"/>
      </c:catAx>
      <c:valAx>
        <c:axId val="53708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708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47674949696946"/>
          <c:y val="2.5878534863647624E-2"/>
          <c:w val="0.41317515646409658"/>
          <c:h val="9.2275003632075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6068-C393-4C4D-AC48-E85EEDE472BC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3356D-E169-460B-8E60-F429851B10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270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4185-309D-4F83-937B-B45473E511AC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65FE-4B60-41D9-B725-08991159F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86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94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983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03E5-D8B0-4319-A091-86EABA41770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42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77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84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NLHOSP0020\Shares\Events\Market Products\2018\12 Slotmanifestatie NFU\Marketing\Beeld\Lagen\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872587" cy="36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NLHOSP0020\Shares\Events\Market Products\2018\12 Slotmanifestatie NFU\Marketing\Beeld\Lagen\Diama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31" y="3147814"/>
            <a:ext cx="3809869" cy="1995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0491"/>
            <a:ext cx="7772400" cy="1102519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nl-NL" dirty="0" smtClean="0"/>
              <a:t>TITEL PROJECT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3146623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Spreker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geen (potentiële) belangenverstrengeling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40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23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1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NLHOSP0020\Shares\Events\Market Products\2018\12 Slotmanifestatie NFU\Marketing\Beeld\Lagen\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872587" cy="36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NLHOSP0020\Shares\Events\Market Products\2018\12 Slotmanifestatie NFU\Marketing\Beeld\Lagen\Diama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31" y="3147814"/>
            <a:ext cx="3809869" cy="1995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0491"/>
            <a:ext cx="7772400" cy="1102519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nl-NL" dirty="0" smtClean="0"/>
              <a:t>TITEL PROJECT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3146623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Spreker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geen (potentiële) belangenverstrengeling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421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15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4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06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1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45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1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66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1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0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8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8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83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7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25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55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12-12-2018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7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96633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96633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12-12-2018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 userDrawn="1"/>
        </p:nvSpPr>
        <p:spPr>
          <a:xfrm rot="16200000">
            <a:off x="6101959" y="1761429"/>
            <a:ext cx="5328591" cy="612527"/>
          </a:xfrm>
          <a:prstGeom prst="chevron">
            <a:avLst/>
          </a:prstGeom>
          <a:solidFill>
            <a:srgbClr val="ECEA8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ijdelijke aanduiding voor titel 1"/>
          <p:cNvSpPr txBox="1">
            <a:spLocks/>
          </p:cNvSpPr>
          <p:nvPr userDrawn="1"/>
        </p:nvSpPr>
        <p:spPr>
          <a:xfrm rot="5400000">
            <a:off x="6428195" y="2052122"/>
            <a:ext cx="463965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0" dirty="0" smtClean="0"/>
              <a:t>LESSONS LEARNED</a:t>
            </a:r>
            <a:endParaRPr lang="nl-NL" sz="1800" b="0" dirty="0"/>
          </a:p>
        </p:txBody>
      </p:sp>
    </p:spTree>
    <p:extLst>
      <p:ext uri="{BB962C8B-B14F-4D97-AF65-F5344CB8AC3E}">
        <p14:creationId xmlns:p14="http://schemas.microsoft.com/office/powerpoint/2010/main" val="8509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://www.nfu-ehealth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7848" y="1635646"/>
            <a:ext cx="7772400" cy="1102519"/>
          </a:xfrm>
        </p:spPr>
        <p:txBody>
          <a:bodyPr>
            <a:noAutofit/>
          </a:bodyPr>
          <a:lstStyle/>
          <a:p>
            <a:r>
              <a:rPr lang="nl-NL" sz="3200" dirty="0" smtClean="0"/>
              <a:t>MijnDossier voor mijn medicatie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Dr. Joanna E. Klopotowska</a:t>
            </a:r>
          </a:p>
          <a:p>
            <a:r>
              <a:rPr lang="nl-NL" sz="2000" dirty="0" smtClean="0"/>
              <a:t>Klinische Informatiekunde</a:t>
            </a:r>
          </a:p>
          <a:p>
            <a:r>
              <a:rPr lang="nl-NL" sz="2000" dirty="0" smtClean="0"/>
              <a:t>Amsterdam UMC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95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verliep niet volgens plan?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Werving van de patiënten.</a:t>
            </a:r>
          </a:p>
          <a:p>
            <a:pPr marL="457200" lvl="1" indent="0">
              <a:buNone/>
            </a:pPr>
            <a:endParaRPr lang="nl-NL" sz="1800" dirty="0"/>
          </a:p>
          <a:p>
            <a:r>
              <a:rPr lang="nl-NL" sz="1800" dirty="0" smtClean="0"/>
              <a:t>Het medicatieverificatie proces in het AMC en het VUmc is verschillend.</a:t>
            </a:r>
          </a:p>
        </p:txBody>
      </p:sp>
    </p:spTree>
    <p:extLst>
      <p:ext uri="{BB962C8B-B14F-4D97-AF65-F5344CB8AC3E}">
        <p14:creationId xmlns:p14="http://schemas.microsoft.com/office/powerpoint/2010/main" val="1859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Tips en adviezen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b="1" dirty="0" smtClean="0"/>
              <a:t>ONDERZOEK</a:t>
            </a:r>
          </a:p>
          <a:p>
            <a:r>
              <a:rPr lang="nl-NL" sz="1800" dirty="0" smtClean="0"/>
              <a:t>Start met </a:t>
            </a:r>
            <a:r>
              <a:rPr lang="nl-NL" sz="1800" dirty="0" err="1" smtClean="0"/>
              <a:t>early</a:t>
            </a:r>
            <a:r>
              <a:rPr lang="nl-NL" sz="1800" dirty="0" smtClean="0"/>
              <a:t> adopters.</a:t>
            </a:r>
          </a:p>
          <a:p>
            <a:r>
              <a:rPr lang="nl-NL" sz="1800" dirty="0" smtClean="0"/>
              <a:t>Gebruik </a:t>
            </a:r>
            <a:r>
              <a:rPr lang="nl-NL" sz="1800" dirty="0" err="1" smtClean="0"/>
              <a:t>use</a:t>
            </a:r>
            <a:r>
              <a:rPr lang="nl-NL" sz="1800" dirty="0" smtClean="0"/>
              <a:t> </a:t>
            </a:r>
            <a:r>
              <a:rPr lang="nl-NL" sz="1800" dirty="0" err="1" smtClean="0"/>
              <a:t>statistics</a:t>
            </a:r>
            <a:r>
              <a:rPr lang="nl-NL" sz="1800" dirty="0" smtClean="0"/>
              <a:t> als informatiebron.</a:t>
            </a:r>
          </a:p>
          <a:p>
            <a:r>
              <a:rPr lang="nl-NL" sz="1800" dirty="0" smtClean="0"/>
              <a:t>Neem voldoende tijd voor werving van de patiënten.</a:t>
            </a:r>
          </a:p>
          <a:p>
            <a:r>
              <a:rPr lang="nl-NL" sz="1800" dirty="0" smtClean="0"/>
              <a:t>Uitkomsten relevant voor de patiënten &amp; </a:t>
            </a:r>
            <a:r>
              <a:rPr lang="nl-NL" sz="1800" dirty="0" smtClean="0"/>
              <a:t>de zorgverleners</a:t>
            </a:r>
            <a:r>
              <a:rPr lang="nl-NL" sz="1800" dirty="0" smtClean="0"/>
              <a:t>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 smtClean="0"/>
              <a:t>PRAKTIJK</a:t>
            </a:r>
          </a:p>
          <a:p>
            <a:r>
              <a:rPr lang="nl-NL" sz="1800" dirty="0" smtClean="0"/>
              <a:t>Door ontwikkelen volgens user-</a:t>
            </a:r>
            <a:r>
              <a:rPr lang="nl-NL" sz="1800" dirty="0" err="1" smtClean="0"/>
              <a:t>centered</a:t>
            </a:r>
            <a:r>
              <a:rPr lang="nl-NL" sz="1800" dirty="0" smtClean="0"/>
              <a:t> design.</a:t>
            </a:r>
          </a:p>
          <a:p>
            <a:r>
              <a:rPr lang="nl-NL" sz="1800" dirty="0" smtClean="0"/>
              <a:t>Implementatie geleidelijk, polikliniek mogelijk meest gebaat.</a:t>
            </a:r>
          </a:p>
          <a:p>
            <a:r>
              <a:rPr lang="nl-NL" sz="1800" dirty="0" smtClean="0"/>
              <a:t>Gezondheidsvaardigheden inzichtelijk maken.</a:t>
            </a:r>
          </a:p>
          <a:p>
            <a:r>
              <a:rPr lang="nl-NL" sz="1800" dirty="0" smtClean="0"/>
              <a:t>Patiënten stimuleren en waardering uitspreken voor de inspanningen. </a:t>
            </a:r>
          </a:p>
          <a:p>
            <a:r>
              <a:rPr lang="nl-NL" sz="1800" dirty="0" smtClean="0"/>
              <a:t>Versterken ICT ondersteuning van zorgverleners.</a:t>
            </a:r>
          </a:p>
        </p:txBody>
      </p:sp>
    </p:spTree>
    <p:extLst>
      <p:ext uri="{BB962C8B-B14F-4D97-AF65-F5344CB8AC3E}">
        <p14:creationId xmlns:p14="http://schemas.microsoft.com/office/powerpoint/2010/main" val="6151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08104" y="3147814"/>
            <a:ext cx="3106688" cy="363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accent4">
                    <a:lumMod val="75000"/>
                  </a:schemeClr>
                </a:solidFill>
              </a:rPr>
              <a:t>j.e.klopotowska@amc.nl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nl-NL" sz="1800" dirty="0"/>
          </a:p>
          <a:p>
            <a:endParaRPr lang="nl-NL" sz="1800" dirty="0" smtClean="0"/>
          </a:p>
        </p:txBody>
      </p:sp>
      <p:pic>
        <p:nvPicPr>
          <p:cNvPr id="4" name="Afbeelding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53" t="6084" r="8565" b="5291"/>
          <a:stretch/>
        </p:blipFill>
        <p:spPr bwMode="auto">
          <a:xfrm>
            <a:off x="755576" y="1635646"/>
            <a:ext cx="4143524" cy="2741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 4"/>
          <p:cNvSpPr/>
          <p:nvPr/>
        </p:nvSpPr>
        <p:spPr>
          <a:xfrm>
            <a:off x="3114479" y="4146501"/>
            <a:ext cx="18133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00" i="1" dirty="0" smtClean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Illustratie van www.videologic.nl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4182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74C-01F3-445C-8123-94607F8BB93E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1" name="Picture 9" descr="nfu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2385"/>
            <a:ext cx="2642140" cy="12781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2" t="30045" r="34470" b="25143"/>
          <a:stretch/>
        </p:blipFill>
        <p:spPr>
          <a:xfrm>
            <a:off x="6457774" y="232352"/>
            <a:ext cx="1455573" cy="1616364"/>
          </a:xfrm>
          <a:prstGeom prst="rect">
            <a:avLst/>
          </a:prstGeom>
        </p:spPr>
      </p:pic>
      <p:pic>
        <p:nvPicPr>
          <p:cNvPr id="1027" name="Picture 3" descr="\\SENLHOSP0020\Shares\Events\Market Products\2018\12 Slotmanifestatie NFU\Marketing\Presentatie\ZonM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3" b="89435" l="2200" r="98300">
                        <a14:foregroundMark x1="47400" y1="34970" x2="47400" y2="34970"/>
                        <a14:foregroundMark x1="54200" y1="41369" x2="54200" y2="41369"/>
                        <a14:foregroundMark x1="65650" y1="41369" x2="65650" y2="41369"/>
                        <a14:foregroundMark x1="72850" y1="38244" x2="72850" y2="38244"/>
                        <a14:foregroundMark x1="86100" y1="55357" x2="86100" y2="55357"/>
                        <a14:backgroundMark x1="54900" y1="53125" x2="54900" y2="53125"/>
                        <a14:backgroundMark x1="31261" y1="52062" x2="31261" y2="5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9214"/>
            <a:ext cx="2405455" cy="8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07604" y="2139702"/>
            <a:ext cx="7128792" cy="175432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cs typeface="Arial" panose="020B0604020202020204" pitchFamily="34" charset="0"/>
              </a:rPr>
              <a:t>Het programma </a:t>
            </a:r>
            <a:r>
              <a:rPr lang="nl-NL" i="1" dirty="0">
                <a:cs typeface="Arial" panose="020B0604020202020204" pitchFamily="34" charset="0"/>
              </a:rPr>
              <a:t>e-Health</a:t>
            </a:r>
            <a:r>
              <a:rPr lang="nl-NL" dirty="0">
                <a:cs typeface="Arial" panose="020B0604020202020204" pitchFamily="34" charset="0"/>
              </a:rPr>
              <a:t> wordt gefinancierd door het </a:t>
            </a:r>
            <a:r>
              <a:rPr lang="nl-NL" dirty="0" err="1">
                <a:cs typeface="Arial" panose="020B0604020202020204" pitchFamily="34" charset="0"/>
              </a:rPr>
              <a:t>Citrienfonds</a:t>
            </a:r>
            <a:r>
              <a:rPr lang="nl-NL" dirty="0">
                <a:cs typeface="Arial" panose="020B0604020202020204" pitchFamily="34" charset="0"/>
              </a:rPr>
              <a:t>. Dit fonds helpt duurzame en breed inzetbare verbeteringen in de gezondheidszorg te ontwikkelen en is mogelijk gemaakt door </a:t>
            </a:r>
            <a:r>
              <a:rPr lang="nl-NL" dirty="0" err="1">
                <a:cs typeface="Arial" panose="020B0604020202020204" pitchFamily="34" charset="0"/>
              </a:rPr>
              <a:t>ZonMw</a:t>
            </a:r>
            <a:r>
              <a:rPr lang="nl-NL" dirty="0">
                <a:cs typeface="Arial" panose="020B0604020202020204" pitchFamily="34" charset="0"/>
              </a:rPr>
              <a:t>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hlinkClick r:id="rId7"/>
              </a:rPr>
              <a:t>www.nfu-ehealth.nl</a:t>
            </a:r>
            <a:r>
              <a:rPr lang="nl-NL" dirty="0"/>
              <a:t> | </a:t>
            </a:r>
            <a:r>
              <a:rPr lang="nl-NL" dirty="0" smtClean="0"/>
              <a:t>info@nfu-ehealth.nl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967430" y="4340510"/>
            <a:ext cx="5227121" cy="381000"/>
            <a:chOff x="2120681" y="4721510"/>
            <a:chExt cx="5227121" cy="381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32"/>
            <a:stretch/>
          </p:blipFill>
          <p:spPr>
            <a:xfrm>
              <a:off x="2120681" y="4721510"/>
              <a:ext cx="3992875" cy="3810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11"/>
            <a:stretch/>
          </p:blipFill>
          <p:spPr>
            <a:xfrm>
              <a:off x="6134721" y="4721510"/>
              <a:ext cx="1213081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Disclosure</a:t>
            </a:r>
            <a:r>
              <a:rPr lang="nl-NL" dirty="0"/>
              <a:t> belangen spreker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87080"/>
              </p:ext>
            </p:extLst>
          </p:nvPr>
        </p:nvGraphicFramePr>
        <p:xfrm>
          <a:off x="467544" y="1203598"/>
          <a:ext cx="792088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Geen (potentiële)</a:t>
                      </a:r>
                    </a:p>
                    <a:p>
                      <a:r>
                        <a:rPr lang="nl-NL" dirty="0" smtClean="0"/>
                        <a:t>belangenverstrengeling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Voor bijeenkomst mogelijk</a:t>
                      </a:r>
                    </a:p>
                    <a:p>
                      <a:r>
                        <a:rPr lang="nl-NL" dirty="0" smtClean="0"/>
                        <a:t>relevante relaties¹</a:t>
                      </a:r>
                      <a:endParaRPr lang="nl-N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Bedrijfsnamen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Sponsoring of onderzoeksgeld²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Honorarium of andere (financiële)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vergoeding³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Aandeelhouder⁴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Andere relatie, </a:t>
                      </a:r>
                      <a:r>
                        <a:rPr lang="nl-NL" smtClean="0"/>
                        <a:t>namelijk…⁵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25175"/>
              </p:ext>
            </p:extLst>
          </p:nvPr>
        </p:nvGraphicFramePr>
        <p:xfrm>
          <a:off x="575556" y="1347614"/>
          <a:ext cx="7992888" cy="3139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199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Fase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Project fases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49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Begrijpen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Literatuur</a:t>
                      </a:r>
                      <a:r>
                        <a:rPr lang="nl-NL" sz="1600" baseline="0" dirty="0" smtClean="0"/>
                        <a:t> scan</a:t>
                      </a:r>
                      <a:r>
                        <a:rPr lang="nl-NL" sz="1600" dirty="0" smtClean="0"/>
                        <a:t/>
                      </a:r>
                      <a:br>
                        <a:rPr lang="nl-NL" sz="1600" dirty="0" smtClean="0"/>
                      </a:br>
                      <a:r>
                        <a:rPr lang="nl-NL" sz="1600" dirty="0" smtClean="0"/>
                        <a:t>Focusgroepen (opname &amp; ontslag proces)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498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Ontwerpen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Ideaal proces ontwerp</a:t>
                      </a:r>
                      <a:r>
                        <a:rPr lang="nl-NL" sz="1600" baseline="0" dirty="0" smtClean="0"/>
                        <a:t> </a:t>
                      </a:r>
                      <a:r>
                        <a:rPr lang="nl-NL" sz="1600" dirty="0" smtClean="0"/>
                        <a:t>(opname &amp; ontslag proces)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EPIC / MijnDossier (on)mogelijkheden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Prospectieve</a:t>
                      </a:r>
                      <a:r>
                        <a:rPr lang="nl-NL" sz="1600" baseline="0" dirty="0" smtClean="0"/>
                        <a:t> Risico Inventarisatie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aseline="0" dirty="0" smtClean="0"/>
                        <a:t>Medicatieproces 2.0 interoperabiliteit</a:t>
                      </a:r>
                      <a:endParaRPr lang="nl-N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49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Testen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Patiënten ervaringen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Medicatie check door patiënten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Reviewen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Analyses</a:t>
                      </a:r>
                      <a:r>
                        <a:rPr lang="nl-NL" sz="1600" baseline="0" dirty="0" smtClean="0"/>
                        <a:t> en rapportage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aseline="0" dirty="0" smtClean="0"/>
                        <a:t>Checklist implementatie</a:t>
                      </a:r>
                      <a:endParaRPr lang="nl-N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4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Bijdrage aan programma </a:t>
            </a:r>
            <a:r>
              <a:rPr lang="nl-NL" sz="3200" dirty="0" err="1"/>
              <a:t>deliverables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nl-NL" sz="1300" dirty="0" smtClean="0"/>
              <a:t>Bindende afspraken en uniforme standaarden voor de </a:t>
            </a:r>
            <a:r>
              <a:rPr lang="nl-NL" sz="1300" b="1" dirty="0" smtClean="0"/>
              <a:t>gegevensuitwisseling</a:t>
            </a:r>
            <a:r>
              <a:rPr lang="nl-NL" sz="1300" dirty="0" smtClean="0"/>
              <a:t> tussen consumenten </a:t>
            </a:r>
            <a:r>
              <a:rPr lang="nl-NL" sz="1300" dirty="0" err="1" smtClean="0"/>
              <a:t>e-health</a:t>
            </a:r>
            <a:r>
              <a:rPr lang="nl-NL" sz="1300" dirty="0" smtClean="0"/>
              <a:t> toepassingen en professionele </a:t>
            </a:r>
            <a:r>
              <a:rPr lang="nl-NL" sz="1300" dirty="0" err="1" smtClean="0"/>
              <a:t>e-health</a:t>
            </a:r>
            <a:r>
              <a:rPr lang="nl-NL" sz="1300" dirty="0" smtClean="0"/>
              <a:t> in de </a:t>
            </a:r>
            <a:r>
              <a:rPr lang="nl-NL" sz="1300" dirty="0" err="1" smtClean="0"/>
              <a:t>umc’s</a:t>
            </a:r>
            <a:r>
              <a:rPr lang="nl-NL" sz="13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3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8"/>
            </a:pPr>
            <a:r>
              <a:rPr lang="nl-NL" sz="1300" dirty="0"/>
              <a:t>Modellen die de </a:t>
            </a:r>
            <a:r>
              <a:rPr lang="nl-NL" sz="1300" b="1" dirty="0"/>
              <a:t>regierol van de patiënt </a:t>
            </a:r>
            <a:r>
              <a:rPr lang="nl-NL" sz="1300" dirty="0"/>
              <a:t>en kwaliteit van zorg versterken (zoals ‘shared </a:t>
            </a:r>
            <a:r>
              <a:rPr lang="nl-NL" sz="1300" dirty="0" err="1"/>
              <a:t>decision</a:t>
            </a:r>
            <a:r>
              <a:rPr lang="nl-NL" sz="1300" dirty="0"/>
              <a:t> making’, ‘</a:t>
            </a:r>
            <a:r>
              <a:rPr lang="nl-NL" sz="1300" dirty="0" err="1"/>
              <a:t>value</a:t>
            </a:r>
            <a:r>
              <a:rPr lang="nl-NL" sz="1300" dirty="0"/>
              <a:t> </a:t>
            </a:r>
            <a:r>
              <a:rPr lang="nl-NL" sz="1300" dirty="0" err="1"/>
              <a:t>based</a:t>
            </a:r>
            <a:r>
              <a:rPr lang="nl-NL" sz="1300" dirty="0"/>
              <a:t> </a:t>
            </a:r>
            <a:r>
              <a:rPr lang="nl-NL" sz="1300" dirty="0" err="1"/>
              <a:t>healthcare</a:t>
            </a:r>
            <a:r>
              <a:rPr lang="nl-NL" sz="1300" dirty="0"/>
              <a:t>’, ‘positieve gezondheid’) zijn in de uitwerking van dit programma geïmplementeerd en opgeschaald</a:t>
            </a:r>
            <a:r>
              <a:rPr lang="nl-NL" sz="13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3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10"/>
            </a:pPr>
            <a:r>
              <a:rPr lang="nl-NL" sz="1300" dirty="0"/>
              <a:t>Ontwikkeling</a:t>
            </a:r>
            <a:r>
              <a:rPr lang="nl-NL" sz="1300" b="1" dirty="0"/>
              <a:t>, evaluatie en implementatie van </a:t>
            </a:r>
            <a:r>
              <a:rPr lang="nl-NL" sz="1300" b="1" dirty="0" err="1"/>
              <a:t>e-health</a:t>
            </a:r>
            <a:r>
              <a:rPr lang="nl-NL" sz="1300" b="1" dirty="0"/>
              <a:t> instrumenten </a:t>
            </a:r>
            <a:r>
              <a:rPr lang="nl-NL" sz="1300" dirty="0"/>
              <a:t>zoals </a:t>
            </a:r>
            <a:r>
              <a:rPr lang="nl-NL" sz="1300" dirty="0" err="1"/>
              <a:t>app’s</a:t>
            </a:r>
            <a:r>
              <a:rPr lang="nl-NL" sz="1300" dirty="0"/>
              <a:t>, games en/of wearables in samenwerking met bedrijven en start-</a:t>
            </a:r>
            <a:r>
              <a:rPr lang="nl-NL" sz="1300" dirty="0" err="1"/>
              <a:t>up’s</a:t>
            </a:r>
            <a:r>
              <a:rPr lang="nl-NL" sz="1300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10"/>
            </a:pPr>
            <a:endParaRPr lang="nl-NL" sz="13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10"/>
            </a:pPr>
            <a:r>
              <a:rPr lang="nl-NL" sz="1300" dirty="0"/>
              <a:t>Een blauwdruk voor scholing en onderwijs ter bevordering van </a:t>
            </a:r>
            <a:r>
              <a:rPr lang="nl-NL" sz="1300" b="1" dirty="0" err="1"/>
              <a:t>e-health</a:t>
            </a:r>
            <a:r>
              <a:rPr lang="nl-NL" sz="1300" b="1" dirty="0"/>
              <a:t> competenties </a:t>
            </a:r>
            <a:r>
              <a:rPr lang="nl-NL" sz="1300" dirty="0"/>
              <a:t>en vaardigheden bij zorgprofessionals.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3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13755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SMART-doelstellingen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44005"/>
              </p:ext>
            </p:extLst>
          </p:nvPr>
        </p:nvGraphicFramePr>
        <p:xfrm>
          <a:off x="179513" y="1419622"/>
          <a:ext cx="8856985" cy="3152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3768">
                  <a:extLst>
                    <a:ext uri="{9D8B030D-6E8A-4147-A177-3AD203B41FA5}">
                      <a16:colId xmlns:a16="http://schemas.microsoft.com/office/drawing/2014/main" val="3227368087"/>
                    </a:ext>
                  </a:extLst>
                </a:gridCol>
                <a:gridCol w="1608835">
                  <a:extLst>
                    <a:ext uri="{9D8B030D-6E8A-4147-A177-3AD203B41FA5}">
                      <a16:colId xmlns:a16="http://schemas.microsoft.com/office/drawing/2014/main" val="2589285323"/>
                    </a:ext>
                  </a:extLst>
                </a:gridCol>
                <a:gridCol w="1233900">
                  <a:extLst>
                    <a:ext uri="{9D8B030D-6E8A-4147-A177-3AD203B41FA5}">
                      <a16:colId xmlns:a16="http://schemas.microsoft.com/office/drawing/2014/main" val="95387354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6348947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23120408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018812262"/>
                    </a:ext>
                  </a:extLst>
                </a:gridCol>
              </a:tblGrid>
              <a:tr h="40849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Deliverable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Specifiek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Meetbaar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Ac</a:t>
                      </a:r>
                      <a:r>
                        <a:rPr lang="nl-NL" sz="1000" kern="1200" dirty="0" smtClean="0"/>
                        <a:t>ceptabe</a:t>
                      </a:r>
                      <a:r>
                        <a:rPr lang="nl-NL" sz="1000" dirty="0" smtClean="0"/>
                        <a:t>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Relevant,</a:t>
                      </a:r>
                      <a:r>
                        <a:rPr lang="nl-NL" sz="1000" baseline="0" dirty="0" smtClean="0"/>
                        <a:t> realistisch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Tijdsgebonden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70102"/>
                  </a:ext>
                </a:extLst>
              </a:tr>
              <a:tr h="443493">
                <a:tc>
                  <a:txBody>
                    <a:bodyPr/>
                    <a:lstStyle/>
                    <a:p>
                      <a:r>
                        <a:rPr lang="nl-NL" sz="1000" b="0" dirty="0" smtClean="0"/>
                        <a:t>6.</a:t>
                      </a:r>
                      <a:r>
                        <a:rPr lang="nl-NL" sz="1000" b="0" baseline="0" dirty="0" smtClean="0"/>
                        <a:t> </a:t>
                      </a:r>
                      <a:r>
                        <a:rPr lang="nl-NL" sz="1000" b="0" dirty="0" err="1" smtClean="0"/>
                        <a:t>Gegevens-uitwisseling</a:t>
                      </a:r>
                      <a:endParaRPr lang="nl-NL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baseline="0" dirty="0" smtClean="0"/>
                        <a:t>Medicatieproces 2.0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Mapping</a:t>
                      </a:r>
                      <a:r>
                        <a:rPr lang="nl-NL" sz="1000" baseline="0" dirty="0" smtClean="0"/>
                        <a:t> bouwstenen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Samen</a:t>
                      </a:r>
                      <a:r>
                        <a:rPr lang="nl-NL" sz="1000" baseline="0" dirty="0" smtClean="0"/>
                        <a:t> met het EPD Bureau &amp; NICTIZ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Interoperabiliteit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Afgerond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3407"/>
                  </a:ext>
                </a:extLst>
              </a:tr>
              <a:tr h="739173">
                <a:tc>
                  <a:txBody>
                    <a:bodyPr/>
                    <a:lstStyle/>
                    <a:p>
                      <a:r>
                        <a:rPr lang="nl-NL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Regierol van de patiënt </a:t>
                      </a:r>
                      <a:endParaRPr lang="nl-NL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Regierol</a:t>
                      </a:r>
                      <a:r>
                        <a:rPr lang="nl-NL" sz="1000" baseline="0" dirty="0" smtClean="0"/>
                        <a:t> van de patiënt bij medicatieverificatie via het portaal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Focusgroepen</a:t>
                      </a:r>
                      <a:br>
                        <a:rPr lang="nl-NL" sz="1000" dirty="0" smtClean="0"/>
                      </a:br>
                      <a:r>
                        <a:rPr lang="nl-NL" sz="1000" dirty="0" smtClean="0"/>
                        <a:t>Interviews</a:t>
                      </a:r>
                      <a:br>
                        <a:rPr lang="nl-NL" sz="1000" dirty="0" smtClean="0"/>
                      </a:br>
                      <a:r>
                        <a:rPr lang="nl-NL" sz="1000" dirty="0" smtClean="0"/>
                        <a:t>Vragenlijst</a:t>
                      </a:r>
                      <a:br>
                        <a:rPr lang="nl-NL" sz="1000" dirty="0" smtClean="0"/>
                      </a:br>
                      <a:r>
                        <a:rPr lang="nl-NL" sz="1000" dirty="0" smtClean="0"/>
                        <a:t>Medicatie</a:t>
                      </a:r>
                      <a:r>
                        <a:rPr lang="nl-NL" sz="1000" baseline="0" dirty="0" smtClean="0"/>
                        <a:t> check</a:t>
                      </a:r>
                      <a:r>
                        <a:rPr lang="nl-NL" sz="1000" dirty="0" smtClean="0"/>
                        <a:t/>
                      </a:r>
                      <a:br>
                        <a:rPr lang="nl-NL" sz="1000" dirty="0" smtClean="0"/>
                      </a:b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Literatuur</a:t>
                      </a:r>
                    </a:p>
                    <a:p>
                      <a:r>
                        <a:rPr lang="nl-NL" sz="1000" dirty="0" smtClean="0"/>
                        <a:t>Kwalitatief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Voorkomen fouten in het medicatieoverzicht</a:t>
                      </a:r>
                    </a:p>
                    <a:p>
                      <a:endParaRPr lang="nl-NL" sz="1000" dirty="0" smtClean="0"/>
                    </a:p>
                    <a:p>
                      <a:r>
                        <a:rPr lang="nl-NL" sz="1000" dirty="0" smtClean="0"/>
                        <a:t>Patiënt als partner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Afgerond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559752"/>
                  </a:ext>
                </a:extLst>
              </a:tr>
              <a:tr h="603009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10. Evaluatie &amp; implementatie </a:t>
                      </a:r>
                      <a:r>
                        <a:rPr lang="nl-NL" sz="1000" dirty="0" err="1" smtClean="0"/>
                        <a:t>e-health</a:t>
                      </a:r>
                      <a:r>
                        <a:rPr lang="nl-NL" sz="1000" dirty="0" smtClean="0"/>
                        <a:t> instrumenten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Evaluatie</a:t>
                      </a:r>
                      <a:r>
                        <a:rPr lang="nl-NL" sz="1000" baseline="0" dirty="0" smtClean="0"/>
                        <a:t> medicatiefuncties van het portaal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err="1" smtClean="0"/>
                        <a:t>Use</a:t>
                      </a:r>
                      <a:r>
                        <a:rPr lang="nl-NL" sz="1000" dirty="0" smtClean="0"/>
                        <a:t> </a:t>
                      </a:r>
                      <a:r>
                        <a:rPr lang="nl-NL" sz="1000" dirty="0" err="1" smtClean="0"/>
                        <a:t>statistics</a:t>
                      </a:r>
                      <a:endParaRPr lang="nl-NL" sz="1000" dirty="0" smtClean="0"/>
                    </a:p>
                    <a:p>
                      <a:r>
                        <a:rPr lang="nl-NL" sz="1000" dirty="0" smtClean="0"/>
                        <a:t>Focusgroepen</a:t>
                      </a:r>
                    </a:p>
                    <a:p>
                      <a:r>
                        <a:rPr lang="nl-NL" sz="1000" dirty="0" smtClean="0"/>
                        <a:t>SUS score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aseline="0" dirty="0" smtClean="0"/>
                        <a:t>Kwalitatief </a:t>
                      </a:r>
                      <a:r>
                        <a:rPr lang="nl-NL" sz="1000" dirty="0" smtClean="0"/>
                        <a:t>en kwantitatief</a:t>
                      </a:r>
                    </a:p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Gebruiksvriendelijkheid</a:t>
                      </a:r>
                    </a:p>
                    <a:p>
                      <a:r>
                        <a:rPr lang="nl-NL" sz="1000" dirty="0" smtClean="0"/>
                        <a:t/>
                      </a:r>
                      <a:br>
                        <a:rPr lang="nl-NL" sz="1000" dirty="0" smtClean="0"/>
                      </a:br>
                      <a:r>
                        <a:rPr lang="nl-NL" sz="1000" dirty="0" err="1" smtClean="0"/>
                        <a:t>Socio-technical</a:t>
                      </a:r>
                      <a:r>
                        <a:rPr lang="nl-NL" sz="1000" dirty="0" smtClean="0"/>
                        <a:t>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Afgerond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61550"/>
                  </a:ext>
                </a:extLst>
              </a:tr>
              <a:tr h="73917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11. E-health</a:t>
                      </a:r>
                      <a:r>
                        <a:rPr lang="nl-NL" sz="1000" baseline="0" dirty="0" smtClean="0"/>
                        <a:t> competenties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Kennis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dirty="0" smtClean="0"/>
                        <a:t>arts en</a:t>
                      </a:r>
                      <a:r>
                        <a:rPr lang="nl-NL" sz="1000" baseline="0" dirty="0" smtClean="0"/>
                        <a:t> </a:t>
                      </a:r>
                      <a:r>
                        <a:rPr lang="nl-NL" sz="1000" dirty="0" smtClean="0"/>
                        <a:t>patiënten over medicatiefuncties</a:t>
                      </a:r>
                      <a:r>
                        <a:rPr lang="nl-NL" sz="1000" baseline="0" dirty="0" smtClean="0"/>
                        <a:t> van het portaal 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Focusgroepen</a:t>
                      </a:r>
                    </a:p>
                    <a:p>
                      <a:r>
                        <a:rPr lang="nl-NL" sz="1000" dirty="0" smtClean="0"/>
                        <a:t>Interviews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Kwalitatief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Gebruik</a:t>
                      </a:r>
                      <a:r>
                        <a:rPr lang="nl-NL" sz="1000" baseline="0" dirty="0" smtClean="0"/>
                        <a:t> bevorderen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Afgerond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8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Projectresultaten #1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Patiënten en zorgverleners zijn overwegend positief over de actieve bijdrage van de patiënt bij het actualiseren van het medicatieprofiel via het patiëntenportaal.</a:t>
            </a:r>
            <a:endParaRPr lang="nl-NL" sz="2100" dirty="0" smtClean="0"/>
          </a:p>
          <a:p>
            <a:endParaRPr lang="nl-NL" sz="2100" dirty="0" smtClean="0"/>
          </a:p>
          <a:p>
            <a:r>
              <a:rPr lang="nl-NL" sz="2000" dirty="0" smtClean="0"/>
              <a:t>Gebruiksvriendelijkheid van medicatiefuncties is goed.</a:t>
            </a:r>
          </a:p>
          <a:p>
            <a:endParaRPr lang="nl-NL" sz="2000" dirty="0"/>
          </a:p>
          <a:p>
            <a:r>
              <a:rPr lang="nl-NL" sz="2000" dirty="0"/>
              <a:t>Patiënten kunnen </a:t>
            </a:r>
            <a:r>
              <a:rPr lang="nl-NL" sz="2000" dirty="0" smtClean="0"/>
              <a:t>discrepanties in medicatieoverzichten goed detecteren.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4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bijschrift 3"/>
          <p:cNvSpPr/>
          <p:nvPr/>
        </p:nvSpPr>
        <p:spPr>
          <a:xfrm>
            <a:off x="323528" y="246229"/>
            <a:ext cx="3960440" cy="1728192"/>
          </a:xfrm>
          <a:prstGeom prst="wedgeEllipseCallout">
            <a:avLst>
              <a:gd name="adj1" fmla="val 51059"/>
              <a:gd name="adj2" fmla="val -31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i="1" dirty="0">
                <a:solidFill>
                  <a:schemeClr val="tx1"/>
                </a:solidFill>
              </a:rPr>
              <a:t>“Het zal per patiënt </a:t>
            </a:r>
            <a:r>
              <a:rPr lang="nl-NL" sz="1100" i="1" dirty="0" smtClean="0">
                <a:solidFill>
                  <a:schemeClr val="tx1"/>
                </a:solidFill>
              </a:rPr>
              <a:t>verschillen hoeveel </a:t>
            </a:r>
            <a:r>
              <a:rPr lang="nl-NL" sz="1100" i="1" dirty="0">
                <a:solidFill>
                  <a:schemeClr val="tx1"/>
                </a:solidFill>
              </a:rPr>
              <a:t>begeleiding er nodig is bij het doorgeven van </a:t>
            </a:r>
            <a:r>
              <a:rPr lang="nl-NL" sz="1100" i="1" dirty="0" smtClean="0">
                <a:solidFill>
                  <a:schemeClr val="tx1"/>
                </a:solidFill>
              </a:rPr>
              <a:t>medicatie via het portaal.”</a:t>
            </a:r>
          </a:p>
          <a:p>
            <a:endParaRPr lang="nl-NL" sz="1100" i="1" dirty="0">
              <a:solidFill>
                <a:schemeClr val="tx1"/>
              </a:solidFill>
            </a:endParaRPr>
          </a:p>
          <a:p>
            <a:r>
              <a:rPr lang="nl-NL" sz="1100" i="1" dirty="0" smtClean="0">
                <a:solidFill>
                  <a:schemeClr val="tx1"/>
                </a:solidFill>
              </a:rPr>
              <a:t>“Hoe </a:t>
            </a:r>
            <a:r>
              <a:rPr lang="nl-NL" sz="1100" i="1" dirty="0">
                <a:solidFill>
                  <a:schemeClr val="tx1"/>
                </a:solidFill>
              </a:rPr>
              <a:t>intuïtiever het </a:t>
            </a:r>
            <a:r>
              <a:rPr lang="nl-NL" sz="1100" i="1" dirty="0" smtClean="0">
                <a:solidFill>
                  <a:schemeClr val="tx1"/>
                </a:solidFill>
              </a:rPr>
              <a:t>systeem, des </a:t>
            </a:r>
            <a:r>
              <a:rPr lang="nl-NL" sz="1100" i="1" dirty="0">
                <a:solidFill>
                  <a:schemeClr val="tx1"/>
                </a:solidFill>
              </a:rPr>
              <a:t>te kleiner de kans op fouten.”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5" name="Bijschrift met afgeronde rechthoek 4"/>
          <p:cNvSpPr/>
          <p:nvPr/>
        </p:nvSpPr>
        <p:spPr>
          <a:xfrm>
            <a:off x="5292080" y="315043"/>
            <a:ext cx="3024336" cy="2016224"/>
          </a:xfrm>
          <a:prstGeom prst="wedgeRoundRectCallout">
            <a:avLst>
              <a:gd name="adj1" fmla="val -74309"/>
              <a:gd name="adj2" fmla="val 25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i="1" dirty="0">
                <a:solidFill>
                  <a:schemeClr val="tx1"/>
                </a:solidFill>
              </a:rPr>
              <a:t>“Stel de patiënt gerust. Goede balans vinden tussen de autonomie en de geborgenheid van de patiënt is heel </a:t>
            </a:r>
            <a:r>
              <a:rPr lang="nl-NL" sz="1100" i="1" dirty="0" smtClean="0">
                <a:solidFill>
                  <a:schemeClr val="tx1"/>
                </a:solidFill>
              </a:rPr>
              <a:t>belangrijk. De </a:t>
            </a:r>
            <a:r>
              <a:rPr lang="nl-NL" sz="1100" i="1" dirty="0">
                <a:solidFill>
                  <a:schemeClr val="tx1"/>
                </a:solidFill>
              </a:rPr>
              <a:t>patiënt moet zich veilig voelen. </a:t>
            </a:r>
            <a:endParaRPr lang="nl-NL" sz="1100" i="1" dirty="0" smtClean="0">
              <a:solidFill>
                <a:schemeClr val="tx1"/>
              </a:solidFill>
            </a:endParaRPr>
          </a:p>
          <a:p>
            <a:endParaRPr lang="nl-NL" sz="1100" i="1" dirty="0">
              <a:solidFill>
                <a:schemeClr val="tx1"/>
              </a:solidFill>
            </a:endParaRPr>
          </a:p>
          <a:p>
            <a:r>
              <a:rPr lang="nl-NL" sz="1100" i="1" dirty="0" smtClean="0">
                <a:solidFill>
                  <a:schemeClr val="tx1"/>
                </a:solidFill>
              </a:rPr>
              <a:t>Het </a:t>
            </a:r>
            <a:r>
              <a:rPr lang="nl-NL" sz="1100" i="1" dirty="0">
                <a:solidFill>
                  <a:schemeClr val="tx1"/>
                </a:solidFill>
              </a:rPr>
              <a:t>moet niet zo zijn dat de patiënt zo centraal staat dat hij/zijn in paniek raakt als medicatie in het portaal niet is ingevuld.”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" name="Wolkvormig bijschrift 5"/>
          <p:cNvSpPr/>
          <p:nvPr/>
        </p:nvSpPr>
        <p:spPr>
          <a:xfrm>
            <a:off x="539552" y="2355726"/>
            <a:ext cx="4248472" cy="2376264"/>
          </a:xfrm>
          <a:prstGeom prst="cloudCallout">
            <a:avLst>
              <a:gd name="adj1" fmla="val -39867"/>
              <a:gd name="adj2" fmla="val -56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i="1" dirty="0" smtClean="0">
                <a:solidFill>
                  <a:schemeClr val="tx1"/>
                </a:solidFill>
              </a:rPr>
              <a:t>“Bij </a:t>
            </a:r>
            <a:r>
              <a:rPr lang="nl-NL" sz="1100" i="1" dirty="0">
                <a:solidFill>
                  <a:schemeClr val="tx1"/>
                </a:solidFill>
              </a:rPr>
              <a:t>het checken van medicatie, kan de patiënt een veel grotere rol krijgen dan nu. </a:t>
            </a:r>
            <a:endParaRPr lang="nl-NL" sz="1100" i="1" dirty="0" smtClean="0">
              <a:solidFill>
                <a:schemeClr val="tx1"/>
              </a:solidFill>
            </a:endParaRPr>
          </a:p>
          <a:p>
            <a:endParaRPr lang="nl-NL" sz="1100" i="1" dirty="0">
              <a:solidFill>
                <a:schemeClr val="tx1"/>
              </a:solidFill>
            </a:endParaRPr>
          </a:p>
          <a:p>
            <a:r>
              <a:rPr lang="nl-NL" sz="1100" i="1" dirty="0" smtClean="0">
                <a:solidFill>
                  <a:schemeClr val="tx1"/>
                </a:solidFill>
              </a:rPr>
              <a:t>Het </a:t>
            </a:r>
            <a:r>
              <a:rPr lang="nl-NL" sz="1100" i="1" dirty="0">
                <a:solidFill>
                  <a:schemeClr val="tx1"/>
                </a:solidFill>
              </a:rPr>
              <a:t>digitaal verzamelen van gebruikservaringen van patiënten met </a:t>
            </a:r>
            <a:r>
              <a:rPr lang="nl-NL" sz="1100" i="1" dirty="0" smtClean="0">
                <a:solidFill>
                  <a:schemeClr val="tx1"/>
                </a:solidFill>
              </a:rPr>
              <a:t>medicatie, biedt </a:t>
            </a:r>
            <a:r>
              <a:rPr lang="nl-NL" sz="1100" i="1" dirty="0">
                <a:solidFill>
                  <a:schemeClr val="tx1"/>
                </a:solidFill>
              </a:rPr>
              <a:t>grote kansen voor nog betere beoordeling van therapie.”  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8" name="Ovaal bijschrift 7"/>
          <p:cNvSpPr/>
          <p:nvPr/>
        </p:nvSpPr>
        <p:spPr>
          <a:xfrm>
            <a:off x="5400092" y="2643758"/>
            <a:ext cx="3528392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i="1" dirty="0">
                <a:solidFill>
                  <a:schemeClr val="tx1"/>
                </a:solidFill>
              </a:rPr>
              <a:t>“Het ontslag uit het ziekenhuis is voor veel patiënten heel spannend. </a:t>
            </a:r>
            <a:endParaRPr lang="nl-NL" sz="1100" i="1" dirty="0" smtClean="0">
              <a:solidFill>
                <a:schemeClr val="tx1"/>
              </a:solidFill>
            </a:endParaRPr>
          </a:p>
          <a:p>
            <a:endParaRPr lang="nl-NL" sz="1100" i="1" dirty="0">
              <a:solidFill>
                <a:schemeClr val="tx1"/>
              </a:solidFill>
            </a:endParaRPr>
          </a:p>
          <a:p>
            <a:r>
              <a:rPr lang="nl-NL" sz="1100" i="1" dirty="0" smtClean="0">
                <a:solidFill>
                  <a:schemeClr val="tx1"/>
                </a:solidFill>
              </a:rPr>
              <a:t>De </a:t>
            </a:r>
            <a:r>
              <a:rPr lang="nl-NL" sz="1100" i="1" dirty="0">
                <a:solidFill>
                  <a:schemeClr val="tx1"/>
                </a:solidFill>
              </a:rPr>
              <a:t>mogelijkheid om na het ontslag vragen </a:t>
            </a:r>
            <a:r>
              <a:rPr lang="nl-NL" sz="1100" i="1" dirty="0" smtClean="0">
                <a:solidFill>
                  <a:schemeClr val="tx1"/>
                </a:solidFill>
              </a:rPr>
              <a:t>over medicatie te </a:t>
            </a:r>
            <a:r>
              <a:rPr lang="nl-NL" sz="1100" i="1" dirty="0">
                <a:solidFill>
                  <a:schemeClr val="tx1"/>
                </a:solidFill>
              </a:rPr>
              <a:t>kunnen stellen via het portaal </a:t>
            </a:r>
            <a:r>
              <a:rPr lang="nl-NL" sz="1100" i="1" dirty="0" smtClean="0">
                <a:solidFill>
                  <a:schemeClr val="tx1"/>
                </a:solidFill>
              </a:rPr>
              <a:t>zou </a:t>
            </a:r>
            <a:r>
              <a:rPr lang="nl-NL" sz="1100" i="1" dirty="0">
                <a:solidFill>
                  <a:schemeClr val="tx1"/>
                </a:solidFill>
              </a:rPr>
              <a:t>veel houvast bieden.”</a:t>
            </a:r>
            <a:endParaRPr lang="nl-N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3875121555"/>
              </p:ext>
            </p:extLst>
          </p:nvPr>
        </p:nvGraphicFramePr>
        <p:xfrm>
          <a:off x="683568" y="1131590"/>
          <a:ext cx="77768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5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Projectresultaten #2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r>
              <a:rPr lang="nl-NL" sz="1800" dirty="0" smtClean="0"/>
              <a:t>MijnDossier </a:t>
            </a:r>
            <a:r>
              <a:rPr lang="nl-NL" sz="1800" dirty="0"/>
              <a:t>wordt nog beperkt gebruikt voor </a:t>
            </a:r>
            <a:r>
              <a:rPr lang="nl-NL" sz="1800" dirty="0" smtClean="0"/>
              <a:t>medicatie.</a:t>
            </a:r>
          </a:p>
          <a:p>
            <a:r>
              <a:rPr lang="nl-NL" sz="1800" dirty="0" smtClean="0"/>
              <a:t>Inpassing </a:t>
            </a:r>
            <a:r>
              <a:rPr lang="nl-NL" sz="1800" dirty="0"/>
              <a:t>in het </a:t>
            </a:r>
            <a:r>
              <a:rPr lang="nl-NL" sz="1800" dirty="0" smtClean="0"/>
              <a:t>huidige </a:t>
            </a:r>
            <a:r>
              <a:rPr lang="nl-NL" sz="1800" dirty="0"/>
              <a:t>proces </a:t>
            </a:r>
            <a:r>
              <a:rPr lang="nl-NL" sz="1800" dirty="0" smtClean="0"/>
              <a:t>is nog onvoldoende.</a:t>
            </a:r>
          </a:p>
          <a:p>
            <a:r>
              <a:rPr lang="nl-NL" sz="1800" dirty="0" smtClean="0"/>
              <a:t>Technische ondersteuning kan beter.</a:t>
            </a:r>
          </a:p>
          <a:p>
            <a:r>
              <a:rPr lang="nl-NL" sz="1800" dirty="0" smtClean="0"/>
              <a:t>Participatie van patiënten </a:t>
            </a:r>
            <a:r>
              <a:rPr lang="nl-NL" sz="1800" dirty="0"/>
              <a:t>met lage gezondheidsvaardigheden </a:t>
            </a:r>
            <a:r>
              <a:rPr lang="nl-NL" sz="1800" dirty="0" smtClean="0"/>
              <a:t>is laag.</a:t>
            </a:r>
          </a:p>
          <a:p>
            <a:endParaRPr lang="nl-NL" sz="1800" dirty="0"/>
          </a:p>
          <a:p>
            <a:r>
              <a:rPr lang="nl-NL" sz="1800" dirty="0" smtClean="0"/>
              <a:t>Checklist voor optimalisatie van het patiëntenportaal voor medicatieverificatie.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9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 Presentatie Slotmanifestatie">
  <a:themeElements>
    <a:clrScheme name="Aangepast 2">
      <a:dk1>
        <a:srgbClr val="093D4B"/>
      </a:dk1>
      <a:lt1>
        <a:sysClr val="window" lastClr="FFFFFF"/>
      </a:lt1>
      <a:dk2>
        <a:srgbClr val="117691"/>
      </a:dk2>
      <a:lt2>
        <a:srgbClr val="EEECE1"/>
      </a:lt2>
      <a:accent1>
        <a:srgbClr val="E7E23D"/>
      </a:accent1>
      <a:accent2>
        <a:srgbClr val="117691"/>
      </a:accent2>
      <a:accent3>
        <a:srgbClr val="E3CF00"/>
      </a:accent3>
      <a:accent4>
        <a:srgbClr val="117691"/>
      </a:accent4>
      <a:accent5>
        <a:srgbClr val="E7E23D"/>
      </a:accent5>
      <a:accent6>
        <a:srgbClr val="117691"/>
      </a:accent6>
      <a:hlink>
        <a:srgbClr val="E7E23D"/>
      </a:hlink>
      <a:folHlink>
        <a:srgbClr val="1176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jabloon Presentatie Slotmanifestatie">
  <a:themeElements>
    <a:clrScheme name="Aangepast 2">
      <a:dk1>
        <a:srgbClr val="093D4B"/>
      </a:dk1>
      <a:lt1>
        <a:sysClr val="window" lastClr="FFFFFF"/>
      </a:lt1>
      <a:dk2>
        <a:srgbClr val="117691"/>
      </a:dk2>
      <a:lt2>
        <a:srgbClr val="EEECE1"/>
      </a:lt2>
      <a:accent1>
        <a:srgbClr val="E7E23D"/>
      </a:accent1>
      <a:accent2>
        <a:srgbClr val="117691"/>
      </a:accent2>
      <a:accent3>
        <a:srgbClr val="E3CF00"/>
      </a:accent3>
      <a:accent4>
        <a:srgbClr val="117691"/>
      </a:accent4>
      <a:accent5>
        <a:srgbClr val="E7E23D"/>
      </a:accent5>
      <a:accent6>
        <a:srgbClr val="117691"/>
      </a:accent6>
      <a:hlink>
        <a:srgbClr val="E7E23D"/>
      </a:hlink>
      <a:folHlink>
        <a:srgbClr val="1176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711</Words>
  <Application>Microsoft Office PowerPoint</Application>
  <PresentationFormat>Diavoorstelling (16:9)</PresentationFormat>
  <Paragraphs>148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Times New Roman</vt:lpstr>
      <vt:lpstr>Verdana</vt:lpstr>
      <vt:lpstr>Sjabloon Presentatie Slotmanifestatie</vt:lpstr>
      <vt:lpstr>1_Sjabloon Presentatie Slotmanifestatie</vt:lpstr>
      <vt:lpstr>MijnDossier voor mijn medicatie</vt:lpstr>
      <vt:lpstr>Disclosure belangen spreker</vt:lpstr>
      <vt:lpstr>Project</vt:lpstr>
      <vt:lpstr>Bijdrage aan programma deliverables</vt:lpstr>
      <vt:lpstr>SMART-doelstellingen</vt:lpstr>
      <vt:lpstr>Projectresultaten #1</vt:lpstr>
      <vt:lpstr>PowerPoint-presentatie</vt:lpstr>
      <vt:lpstr>PowerPoint-presentatie</vt:lpstr>
      <vt:lpstr>Projectresultaten #2</vt:lpstr>
      <vt:lpstr>Wat verliep niet volgens plan?</vt:lpstr>
      <vt:lpstr>Tips en adviezen</vt:lpstr>
      <vt:lpstr>Vragen?</vt:lpstr>
      <vt:lpstr>PowerPoint-presentatie</vt:lpstr>
    </vt:vector>
  </TitlesOfParts>
  <Company>Springer-SBM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Bakker, Liza, Springer Media</dc:creator>
  <cp:lastModifiedBy>J.E. Klopotowska</cp:lastModifiedBy>
  <cp:revision>40</cp:revision>
  <dcterms:created xsi:type="dcterms:W3CDTF">2018-10-16T12:08:35Z</dcterms:created>
  <dcterms:modified xsi:type="dcterms:W3CDTF">2018-12-01T22:44:22Z</dcterms:modified>
</cp:coreProperties>
</file>