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handoutMasterIdLst>
    <p:handoutMasterId r:id="rId15"/>
  </p:handoutMasterIdLst>
  <p:sldIdLst>
    <p:sldId id="256" r:id="rId3"/>
    <p:sldId id="266" r:id="rId4"/>
    <p:sldId id="267" r:id="rId5"/>
    <p:sldId id="275" r:id="rId6"/>
    <p:sldId id="269" r:id="rId7"/>
    <p:sldId id="271" r:id="rId8"/>
    <p:sldId id="276" r:id="rId9"/>
    <p:sldId id="272" r:id="rId10"/>
    <p:sldId id="273" r:id="rId11"/>
    <p:sldId id="274" r:id="rId12"/>
    <p:sldId id="265" r:id="rId13"/>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9205" autoAdjust="0"/>
  </p:normalViewPr>
  <p:slideViewPr>
    <p:cSldViewPr>
      <p:cViewPr varScale="1">
        <p:scale>
          <a:sx n="137" d="100"/>
          <a:sy n="137" d="100"/>
        </p:scale>
        <p:origin x="92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0A6068-C393-4C4D-AC48-E85EEDE472BC}" type="datetimeFigureOut">
              <a:rPr lang="nl-NL" smtClean="0"/>
              <a:t>04-12-18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nl-NL"/>
              <a:t>geen (potentiële) belangenverstrengeling</a:t>
            </a: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E3356D-E169-460B-8E60-F429851B10A1}" type="slidenum">
              <a:rPr lang="nl-NL" smtClean="0"/>
              <a:t>‹nr.›</a:t>
            </a:fld>
            <a:endParaRPr lang="nl-NL"/>
          </a:p>
        </p:txBody>
      </p:sp>
    </p:spTree>
    <p:extLst>
      <p:ext uri="{BB962C8B-B14F-4D97-AF65-F5344CB8AC3E}">
        <p14:creationId xmlns:p14="http://schemas.microsoft.com/office/powerpoint/2010/main" val="7318270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34185-309D-4F83-937B-B45473E511AC}" type="datetimeFigureOut">
              <a:rPr lang="nl-NL" smtClean="0"/>
              <a:t>04-12-18</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nl-NL"/>
              <a:t>geen (potentiële) belangenverstrengeling</a:t>
            </a:r>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1A65FE-4B60-41D9-B725-08991159FD10}" type="slidenum">
              <a:rPr lang="nl-NL" smtClean="0"/>
              <a:t>‹nr.›</a:t>
            </a:fld>
            <a:endParaRPr lang="nl-NL"/>
          </a:p>
        </p:txBody>
      </p:sp>
    </p:spTree>
    <p:extLst>
      <p:ext uri="{BB962C8B-B14F-4D97-AF65-F5344CB8AC3E}">
        <p14:creationId xmlns:p14="http://schemas.microsoft.com/office/powerpoint/2010/main" val="153038688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61A65FE-4B60-41D9-B725-08991159FD10}" type="slidenum">
              <a:rPr lang="nl-NL" smtClean="0"/>
              <a:t>1</a:t>
            </a:fld>
            <a:endParaRPr lang="nl-NL"/>
          </a:p>
        </p:txBody>
      </p:sp>
      <p:sp>
        <p:nvSpPr>
          <p:cNvPr id="5" name="Tijdelijke aanduiding voor voettekst 4"/>
          <p:cNvSpPr>
            <a:spLocks noGrp="1"/>
          </p:cNvSpPr>
          <p:nvPr>
            <p:ph type="ftr" sz="quarter" idx="11"/>
          </p:nvPr>
        </p:nvSpPr>
        <p:spPr/>
        <p:txBody>
          <a:bodyPr/>
          <a:lstStyle/>
          <a:p>
            <a:r>
              <a:rPr lang="nl-NL"/>
              <a:t>geen (potentiële) belangenverstrengeling</a:t>
            </a:r>
          </a:p>
        </p:txBody>
      </p:sp>
    </p:spTree>
    <p:extLst>
      <p:ext uri="{BB962C8B-B14F-4D97-AF65-F5344CB8AC3E}">
        <p14:creationId xmlns:p14="http://schemas.microsoft.com/office/powerpoint/2010/main" val="70694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Geef een korte omschrijving</a:t>
            </a:r>
            <a:r>
              <a:rPr lang="nl-NL" baseline="0" dirty="0"/>
              <a:t> van het project</a:t>
            </a:r>
            <a:endParaRPr lang="nl-NL" dirty="0"/>
          </a:p>
          <a:p>
            <a:endParaRPr lang="nl-NL" dirty="0"/>
          </a:p>
        </p:txBody>
      </p:sp>
      <p:sp>
        <p:nvSpPr>
          <p:cNvPr id="4" name="Tijdelijke aanduiding voor voettekst 3"/>
          <p:cNvSpPr>
            <a:spLocks noGrp="1"/>
          </p:cNvSpPr>
          <p:nvPr>
            <p:ph type="ftr" sz="quarter" idx="10"/>
          </p:nvPr>
        </p:nvSpPr>
        <p:spPr/>
        <p:txBody>
          <a:bodyPr/>
          <a:lstStyle/>
          <a:p>
            <a:r>
              <a:rPr lang="nl-NL"/>
              <a:t>geen (potentiële) belangenverstrengeling</a:t>
            </a:r>
          </a:p>
        </p:txBody>
      </p:sp>
      <p:sp>
        <p:nvSpPr>
          <p:cNvPr id="5" name="Tijdelijke aanduiding voor dianummer 4"/>
          <p:cNvSpPr>
            <a:spLocks noGrp="1"/>
          </p:cNvSpPr>
          <p:nvPr>
            <p:ph type="sldNum" sz="quarter" idx="11"/>
          </p:nvPr>
        </p:nvSpPr>
        <p:spPr/>
        <p:txBody>
          <a:bodyPr/>
          <a:lstStyle/>
          <a:p>
            <a:fld id="{361A65FE-4B60-41D9-B725-08991159FD10}" type="slidenum">
              <a:rPr lang="nl-NL" smtClean="0"/>
              <a:t>3</a:t>
            </a:fld>
            <a:endParaRPr lang="nl-NL"/>
          </a:p>
        </p:txBody>
      </p:sp>
    </p:spTree>
    <p:extLst>
      <p:ext uri="{BB962C8B-B14F-4D97-AF65-F5344CB8AC3E}">
        <p14:creationId xmlns:p14="http://schemas.microsoft.com/office/powerpoint/2010/main" val="388779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Laat hier alleen de </a:t>
            </a:r>
            <a:r>
              <a:rPr lang="nl-NL" baseline="0" dirty="0" err="1"/>
              <a:t>deliverables</a:t>
            </a:r>
            <a:r>
              <a:rPr lang="nl-NL" baseline="0" dirty="0"/>
              <a:t> staan waaraan het project daadwerkelijk heeft bijgedragen (zodat er één slide overblijft). Deze </a:t>
            </a:r>
            <a:r>
              <a:rPr lang="nl-NL" baseline="0" dirty="0" err="1"/>
              <a:t>deliverables</a:t>
            </a:r>
            <a:r>
              <a:rPr lang="nl-NL" baseline="0" dirty="0"/>
              <a:t> zullen in ‘diavoorstelling’ verschijnen.</a:t>
            </a:r>
          </a:p>
          <a:p>
            <a:endParaRPr lang="nl-NL" dirty="0"/>
          </a:p>
        </p:txBody>
      </p:sp>
      <p:sp>
        <p:nvSpPr>
          <p:cNvPr id="4" name="Tijdelijke aanduiding voor voettekst 3"/>
          <p:cNvSpPr>
            <a:spLocks noGrp="1"/>
          </p:cNvSpPr>
          <p:nvPr>
            <p:ph type="ftr" sz="quarter" idx="10"/>
          </p:nvPr>
        </p:nvSpPr>
        <p:spPr/>
        <p:txBody>
          <a:bodyPr/>
          <a:lstStyle/>
          <a:p>
            <a:r>
              <a:rPr lang="nl-NL"/>
              <a:t>geen (potentiële) belangenverstrengeling</a:t>
            </a:r>
          </a:p>
        </p:txBody>
      </p:sp>
      <p:sp>
        <p:nvSpPr>
          <p:cNvPr id="5" name="Tijdelijke aanduiding voor dianummer 4"/>
          <p:cNvSpPr>
            <a:spLocks noGrp="1"/>
          </p:cNvSpPr>
          <p:nvPr>
            <p:ph type="sldNum" sz="quarter" idx="11"/>
          </p:nvPr>
        </p:nvSpPr>
        <p:spPr/>
        <p:txBody>
          <a:bodyPr/>
          <a:lstStyle/>
          <a:p>
            <a:fld id="{361A65FE-4B60-41D9-B725-08991159FD10}" type="slidenum">
              <a:rPr lang="nl-NL" smtClean="0"/>
              <a:t>4</a:t>
            </a:fld>
            <a:endParaRPr lang="nl-NL"/>
          </a:p>
        </p:txBody>
      </p:sp>
    </p:spTree>
    <p:extLst>
      <p:ext uri="{BB962C8B-B14F-4D97-AF65-F5344CB8AC3E}">
        <p14:creationId xmlns:p14="http://schemas.microsoft.com/office/powerpoint/2010/main" val="3887792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waren de SMART doelstellingen</a:t>
            </a:r>
            <a:r>
              <a:rPr lang="nl-NL" baseline="0" dirty="0"/>
              <a:t> (van het laatste goedgekeurde projectplan)?</a:t>
            </a:r>
            <a:endParaRPr lang="nl-NL" dirty="0"/>
          </a:p>
        </p:txBody>
      </p:sp>
      <p:sp>
        <p:nvSpPr>
          <p:cNvPr id="4" name="Tijdelijke aanduiding voor voettekst 3"/>
          <p:cNvSpPr>
            <a:spLocks noGrp="1"/>
          </p:cNvSpPr>
          <p:nvPr>
            <p:ph type="ftr" sz="quarter" idx="10"/>
          </p:nvPr>
        </p:nvSpPr>
        <p:spPr/>
        <p:txBody>
          <a:bodyPr/>
          <a:lstStyle/>
          <a:p>
            <a:r>
              <a:rPr lang="nl-NL"/>
              <a:t>geen (potentiële) belangenverstrengeling</a:t>
            </a:r>
          </a:p>
        </p:txBody>
      </p:sp>
      <p:sp>
        <p:nvSpPr>
          <p:cNvPr id="5" name="Tijdelijke aanduiding voor dianummer 4"/>
          <p:cNvSpPr>
            <a:spLocks noGrp="1"/>
          </p:cNvSpPr>
          <p:nvPr>
            <p:ph type="sldNum" sz="quarter" idx="11"/>
          </p:nvPr>
        </p:nvSpPr>
        <p:spPr/>
        <p:txBody>
          <a:bodyPr/>
          <a:lstStyle/>
          <a:p>
            <a:fld id="{361A65FE-4B60-41D9-B725-08991159FD10}" type="slidenum">
              <a:rPr lang="nl-NL" smtClean="0"/>
              <a:t>5</a:t>
            </a:fld>
            <a:endParaRPr lang="nl-NL"/>
          </a:p>
        </p:txBody>
      </p:sp>
    </p:spTree>
    <p:extLst>
      <p:ext uri="{BB962C8B-B14F-4D97-AF65-F5344CB8AC3E}">
        <p14:creationId xmlns:p14="http://schemas.microsoft.com/office/powerpoint/2010/main" val="388779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Welke</a:t>
            </a:r>
            <a:r>
              <a:rPr lang="nl-NL" baseline="0" dirty="0"/>
              <a:t> SMART-doelstellingen zijn behaald / Wat zijn de concrete resultaten die behaald zijn</a:t>
            </a:r>
            <a:endParaRPr lang="nl-NL" dirty="0"/>
          </a:p>
        </p:txBody>
      </p:sp>
      <p:sp>
        <p:nvSpPr>
          <p:cNvPr id="4" name="Tijdelijke aanduiding voor voettekst 3"/>
          <p:cNvSpPr>
            <a:spLocks noGrp="1"/>
          </p:cNvSpPr>
          <p:nvPr>
            <p:ph type="ftr" sz="quarter" idx="10"/>
          </p:nvPr>
        </p:nvSpPr>
        <p:spPr/>
        <p:txBody>
          <a:bodyPr/>
          <a:lstStyle/>
          <a:p>
            <a:r>
              <a:rPr lang="nl-NL"/>
              <a:t>geen (potentiële) belangenverstrengeling</a:t>
            </a:r>
          </a:p>
        </p:txBody>
      </p:sp>
      <p:sp>
        <p:nvSpPr>
          <p:cNvPr id="5" name="Tijdelijke aanduiding voor dianummer 4"/>
          <p:cNvSpPr>
            <a:spLocks noGrp="1"/>
          </p:cNvSpPr>
          <p:nvPr>
            <p:ph type="sldNum" sz="quarter" idx="11"/>
          </p:nvPr>
        </p:nvSpPr>
        <p:spPr/>
        <p:txBody>
          <a:bodyPr/>
          <a:lstStyle/>
          <a:p>
            <a:fld id="{361A65FE-4B60-41D9-B725-08991159FD10}" type="slidenum">
              <a:rPr lang="nl-NL" smtClean="0"/>
              <a:t>6</a:t>
            </a:fld>
            <a:endParaRPr lang="nl-NL"/>
          </a:p>
        </p:txBody>
      </p:sp>
    </p:spTree>
    <p:extLst>
      <p:ext uri="{BB962C8B-B14F-4D97-AF65-F5344CB8AC3E}">
        <p14:creationId xmlns:p14="http://schemas.microsoft.com/office/powerpoint/2010/main" val="3887792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Deze sheet alleen gebruiken voor </a:t>
            </a:r>
            <a:r>
              <a:rPr lang="nl-NL" sz="1200" b="1" kern="1200" dirty="0" err="1">
                <a:solidFill>
                  <a:schemeClr val="tx1"/>
                </a:solidFill>
                <a:effectLst/>
                <a:latin typeface="+mn-lt"/>
                <a:ea typeface="+mn-ea"/>
                <a:cs typeface="+mn-cs"/>
              </a:rPr>
              <a:t>Lessons</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Learned</a:t>
            </a:r>
            <a:r>
              <a:rPr lang="nl-NL" sz="1200" b="1" kern="1200" dirty="0">
                <a:solidFill>
                  <a:schemeClr val="tx1"/>
                </a:solidFill>
                <a:effectLst/>
                <a:latin typeface="+mn-lt"/>
                <a:ea typeface="+mn-ea"/>
                <a:cs typeface="+mn-cs"/>
              </a:rPr>
              <a:t> projecten OF indien van toepassing.</a:t>
            </a:r>
          </a:p>
          <a:p>
            <a:pPr marL="228600" indent="-228600">
              <a:buAutoNum type="arabicPeriod"/>
            </a:pPr>
            <a:r>
              <a:rPr lang="nl-NL" sz="1200" kern="1200" dirty="0">
                <a:solidFill>
                  <a:schemeClr val="tx1"/>
                </a:solidFill>
                <a:effectLst/>
                <a:latin typeface="+mn-lt"/>
                <a:ea typeface="+mn-ea"/>
                <a:cs typeface="+mn-cs"/>
              </a:rPr>
              <a:t>Leg</a:t>
            </a:r>
            <a:r>
              <a:rPr lang="nl-NL" sz="1200" kern="1200" baseline="0" dirty="0">
                <a:solidFill>
                  <a:schemeClr val="tx1"/>
                </a:solidFill>
                <a:effectLst/>
                <a:latin typeface="+mn-lt"/>
                <a:ea typeface="+mn-ea"/>
                <a:cs typeface="+mn-cs"/>
              </a:rPr>
              <a:t> uit hoe het komt dat het project niet volgens plan verliep.</a:t>
            </a:r>
          </a:p>
          <a:p>
            <a:pPr marL="228600" indent="-228600">
              <a:buAutoNum type="arabicPeriod"/>
            </a:pPr>
            <a:r>
              <a:rPr lang="nl-NL" sz="1200" kern="1200" baseline="0" dirty="0">
                <a:solidFill>
                  <a:schemeClr val="tx1"/>
                </a:solidFill>
                <a:effectLst/>
                <a:latin typeface="+mn-lt"/>
                <a:ea typeface="+mn-ea"/>
                <a:cs typeface="+mn-cs"/>
              </a:rPr>
              <a:t>Bij </a:t>
            </a:r>
            <a:r>
              <a:rPr lang="nl-NL" sz="1200" kern="1200" baseline="0" dirty="0" err="1">
                <a:solidFill>
                  <a:schemeClr val="tx1"/>
                </a:solidFill>
                <a:effectLst/>
                <a:latin typeface="+mn-lt"/>
                <a:ea typeface="+mn-ea"/>
                <a:cs typeface="+mn-cs"/>
              </a:rPr>
              <a:t>Lessons</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Learned</a:t>
            </a:r>
            <a:r>
              <a:rPr lang="nl-NL" sz="1200" kern="1200" baseline="0" dirty="0">
                <a:solidFill>
                  <a:schemeClr val="tx1"/>
                </a:solidFill>
                <a:effectLst/>
                <a:latin typeface="+mn-lt"/>
                <a:ea typeface="+mn-ea"/>
                <a:cs typeface="+mn-cs"/>
              </a:rPr>
              <a:t> projecten: beschrijf welke doelstellingen niet behaald zijn</a:t>
            </a:r>
            <a:endParaRPr lang="nl-NL" dirty="0"/>
          </a:p>
        </p:txBody>
      </p:sp>
      <p:sp>
        <p:nvSpPr>
          <p:cNvPr id="4" name="Tijdelijke aanduiding voor voettekst 3"/>
          <p:cNvSpPr>
            <a:spLocks noGrp="1"/>
          </p:cNvSpPr>
          <p:nvPr>
            <p:ph type="ftr" sz="quarter" idx="10"/>
          </p:nvPr>
        </p:nvSpPr>
        <p:spPr/>
        <p:txBody>
          <a:bodyPr/>
          <a:lstStyle/>
          <a:p>
            <a:r>
              <a:rPr lang="nl-NL"/>
              <a:t>geen (potentiële) belangenverstrengeling</a:t>
            </a:r>
          </a:p>
        </p:txBody>
      </p:sp>
      <p:sp>
        <p:nvSpPr>
          <p:cNvPr id="5" name="Tijdelijke aanduiding voor dianummer 4"/>
          <p:cNvSpPr>
            <a:spLocks noGrp="1"/>
          </p:cNvSpPr>
          <p:nvPr>
            <p:ph type="sldNum" sz="quarter" idx="11"/>
          </p:nvPr>
        </p:nvSpPr>
        <p:spPr/>
        <p:txBody>
          <a:bodyPr/>
          <a:lstStyle/>
          <a:p>
            <a:fld id="{361A65FE-4B60-41D9-B725-08991159FD10}" type="slidenum">
              <a:rPr lang="nl-NL" smtClean="0"/>
              <a:t>8</a:t>
            </a:fld>
            <a:endParaRPr lang="nl-NL"/>
          </a:p>
        </p:txBody>
      </p:sp>
    </p:spTree>
    <p:extLst>
      <p:ext uri="{BB962C8B-B14F-4D97-AF65-F5344CB8AC3E}">
        <p14:creationId xmlns:p14="http://schemas.microsoft.com/office/powerpoint/2010/main" val="388779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Beschrijf</a:t>
            </a:r>
            <a:r>
              <a:rPr lang="nl-NL" baseline="0" dirty="0"/>
              <a:t> wat we </a:t>
            </a:r>
            <a:r>
              <a:rPr lang="nl-NL" b="1" baseline="0" dirty="0"/>
              <a:t>in algemene zin</a:t>
            </a:r>
            <a:r>
              <a:rPr lang="nl-NL" baseline="0" dirty="0"/>
              <a:t> van dit project kunnen leren/ wat geef je aan het publiek voor tips en adviezen mee?</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N.B. Deze sheet NIET gebruiken voor </a:t>
            </a:r>
            <a:r>
              <a:rPr lang="nl-NL" sz="1200" b="1" kern="1200" dirty="0" err="1">
                <a:solidFill>
                  <a:schemeClr val="tx1"/>
                </a:solidFill>
                <a:effectLst/>
                <a:latin typeface="+mn-lt"/>
                <a:ea typeface="+mn-ea"/>
                <a:cs typeface="+mn-cs"/>
              </a:rPr>
              <a:t>Lessons</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Learned</a:t>
            </a:r>
            <a:r>
              <a:rPr lang="nl-NL" sz="1200" b="1" kern="1200" dirty="0">
                <a:solidFill>
                  <a:schemeClr val="tx1"/>
                </a:solidFill>
                <a:effectLst/>
                <a:latin typeface="+mn-lt"/>
                <a:ea typeface="+mn-ea"/>
                <a:cs typeface="+mn-cs"/>
              </a:rPr>
              <a:t> projecten/ Gebruik voor </a:t>
            </a:r>
            <a:r>
              <a:rPr lang="nl-NL" sz="1200" b="1" kern="1200" dirty="0" err="1">
                <a:solidFill>
                  <a:schemeClr val="tx1"/>
                </a:solidFill>
                <a:effectLst/>
                <a:latin typeface="+mn-lt"/>
                <a:ea typeface="+mn-ea"/>
                <a:cs typeface="+mn-cs"/>
              </a:rPr>
              <a:t>Lessons</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learned</a:t>
            </a:r>
            <a:r>
              <a:rPr lang="nl-NL" sz="1200" b="1" kern="1200" dirty="0">
                <a:solidFill>
                  <a:schemeClr val="tx1"/>
                </a:solidFill>
                <a:effectLst/>
                <a:latin typeface="+mn-lt"/>
                <a:ea typeface="+mn-ea"/>
                <a:cs typeface="+mn-cs"/>
              </a:rPr>
              <a:t> projecten ALTIJD de volgende sheet</a:t>
            </a:r>
            <a:r>
              <a:rPr lang="nl-NL" sz="1200" b="1" kern="1200" baseline="0" dirty="0">
                <a:solidFill>
                  <a:schemeClr val="tx1"/>
                </a:solidFill>
                <a:effectLst/>
                <a:latin typeface="+mn-lt"/>
                <a:ea typeface="+mn-ea"/>
                <a:cs typeface="+mn-cs"/>
              </a:rPr>
              <a:t> -&gt; zelfde inhoud andere titel (</a:t>
            </a:r>
            <a:r>
              <a:rPr lang="nl-NL" sz="1200" b="1" kern="1200" baseline="0" dirty="0" err="1">
                <a:solidFill>
                  <a:schemeClr val="tx1"/>
                </a:solidFill>
                <a:effectLst/>
                <a:latin typeface="+mn-lt"/>
                <a:ea typeface="+mn-ea"/>
                <a:cs typeface="+mn-cs"/>
              </a:rPr>
              <a:t>Lessons</a:t>
            </a:r>
            <a:r>
              <a:rPr lang="nl-NL" sz="1200" b="1" kern="1200" baseline="0" dirty="0">
                <a:solidFill>
                  <a:schemeClr val="tx1"/>
                </a:solidFill>
                <a:effectLst/>
                <a:latin typeface="+mn-lt"/>
                <a:ea typeface="+mn-ea"/>
                <a:cs typeface="+mn-cs"/>
              </a:rPr>
              <a:t> </a:t>
            </a:r>
            <a:r>
              <a:rPr lang="nl-NL" sz="1200" b="1" kern="1200" baseline="0" dirty="0" err="1">
                <a:solidFill>
                  <a:schemeClr val="tx1"/>
                </a:solidFill>
                <a:effectLst/>
                <a:latin typeface="+mn-lt"/>
                <a:ea typeface="+mn-ea"/>
                <a:cs typeface="+mn-cs"/>
              </a:rPr>
              <a:t>Learned</a:t>
            </a:r>
            <a:r>
              <a:rPr lang="nl-NL" sz="1200" b="1" kern="1200" baseline="0" dirty="0">
                <a:solidFill>
                  <a:schemeClr val="tx1"/>
                </a:solidFill>
                <a:effectLst/>
                <a:latin typeface="+mn-lt"/>
                <a:ea typeface="+mn-ea"/>
                <a:cs typeface="+mn-cs"/>
              </a:rPr>
              <a:t>)</a:t>
            </a:r>
            <a:endParaRPr lang="nl-NL" sz="1200" b="1" kern="1200" dirty="0">
              <a:solidFill>
                <a:schemeClr val="tx1"/>
              </a:solidFill>
              <a:effectLst/>
              <a:latin typeface="+mn-lt"/>
              <a:ea typeface="+mn-ea"/>
              <a:cs typeface="+mn-cs"/>
            </a:endParaRPr>
          </a:p>
          <a:p>
            <a:endParaRPr lang="nl-NL" dirty="0"/>
          </a:p>
        </p:txBody>
      </p:sp>
      <p:sp>
        <p:nvSpPr>
          <p:cNvPr id="4" name="Tijdelijke aanduiding voor voettekst 3"/>
          <p:cNvSpPr>
            <a:spLocks noGrp="1"/>
          </p:cNvSpPr>
          <p:nvPr>
            <p:ph type="ftr" sz="quarter" idx="10"/>
          </p:nvPr>
        </p:nvSpPr>
        <p:spPr/>
        <p:txBody>
          <a:bodyPr/>
          <a:lstStyle/>
          <a:p>
            <a:r>
              <a:rPr lang="nl-NL"/>
              <a:t>geen (potentiële) belangenverstrengeling</a:t>
            </a:r>
          </a:p>
        </p:txBody>
      </p:sp>
      <p:sp>
        <p:nvSpPr>
          <p:cNvPr id="5" name="Tijdelijke aanduiding voor dianummer 4"/>
          <p:cNvSpPr>
            <a:spLocks noGrp="1"/>
          </p:cNvSpPr>
          <p:nvPr>
            <p:ph type="sldNum" sz="quarter" idx="11"/>
          </p:nvPr>
        </p:nvSpPr>
        <p:spPr/>
        <p:txBody>
          <a:bodyPr/>
          <a:lstStyle/>
          <a:p>
            <a:fld id="{361A65FE-4B60-41D9-B725-08991159FD10}" type="slidenum">
              <a:rPr lang="nl-NL" smtClean="0"/>
              <a:t>9</a:t>
            </a:fld>
            <a:endParaRPr lang="nl-NL"/>
          </a:p>
        </p:txBody>
      </p:sp>
    </p:spTree>
    <p:extLst>
      <p:ext uri="{BB962C8B-B14F-4D97-AF65-F5344CB8AC3E}">
        <p14:creationId xmlns:p14="http://schemas.microsoft.com/office/powerpoint/2010/main" val="3887792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Beschrijf</a:t>
            </a:r>
            <a:r>
              <a:rPr lang="nl-NL" baseline="0" dirty="0"/>
              <a:t> wat we </a:t>
            </a:r>
            <a:r>
              <a:rPr lang="nl-NL" b="1" baseline="0" dirty="0"/>
              <a:t>in algemene zin</a:t>
            </a:r>
            <a:r>
              <a:rPr lang="nl-NL" baseline="0" dirty="0"/>
              <a:t> van dit project kunnen leren/ wat geef je aan het publiek voor tips en adviezen mee?</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N.B.</a:t>
            </a:r>
            <a:r>
              <a:rPr lang="nl-NL" b="1" baseline="0" dirty="0"/>
              <a:t> </a:t>
            </a:r>
            <a:r>
              <a:rPr lang="nl-NL" sz="1200" b="1" kern="1200" dirty="0">
                <a:solidFill>
                  <a:schemeClr val="tx1"/>
                </a:solidFill>
                <a:effectLst/>
                <a:latin typeface="+mn-lt"/>
                <a:ea typeface="+mn-ea"/>
                <a:cs typeface="+mn-cs"/>
              </a:rPr>
              <a:t>Deze sheet ALTIJD gebruiken voor </a:t>
            </a:r>
            <a:r>
              <a:rPr lang="nl-NL" sz="1200" b="1" kern="1200" dirty="0" err="1">
                <a:solidFill>
                  <a:schemeClr val="tx1"/>
                </a:solidFill>
                <a:effectLst/>
                <a:latin typeface="+mn-lt"/>
                <a:ea typeface="+mn-ea"/>
                <a:cs typeface="+mn-cs"/>
              </a:rPr>
              <a:t>Lessons</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Learned</a:t>
            </a:r>
            <a:r>
              <a:rPr lang="nl-NL" sz="1200" b="1" kern="1200" dirty="0">
                <a:solidFill>
                  <a:schemeClr val="tx1"/>
                </a:solidFill>
                <a:effectLst/>
                <a:latin typeface="+mn-lt"/>
                <a:ea typeface="+mn-ea"/>
                <a:cs typeface="+mn-cs"/>
              </a:rPr>
              <a:t> projecten /</a:t>
            </a:r>
            <a:r>
              <a:rPr lang="nl-NL" sz="1200" b="1" kern="1200" baseline="0" dirty="0">
                <a:solidFill>
                  <a:schemeClr val="tx1"/>
                </a:solidFill>
                <a:effectLst/>
                <a:latin typeface="+mn-lt"/>
                <a:ea typeface="+mn-ea"/>
                <a:cs typeface="+mn-cs"/>
              </a:rPr>
              <a:t> de andere projecten kunnen gebruik maken van de voorgaande sheet ‘tips en adviezen’. </a:t>
            </a:r>
            <a:endParaRPr lang="nl-NL" sz="1200" b="1" kern="1200" dirty="0">
              <a:solidFill>
                <a:schemeClr val="tx1"/>
              </a:solidFill>
              <a:effectLst/>
              <a:latin typeface="+mn-lt"/>
              <a:ea typeface="+mn-ea"/>
              <a:cs typeface="+mn-cs"/>
            </a:endParaRPr>
          </a:p>
          <a:p>
            <a:endParaRPr lang="nl-NL" dirty="0"/>
          </a:p>
        </p:txBody>
      </p:sp>
      <p:sp>
        <p:nvSpPr>
          <p:cNvPr id="4" name="Tijdelijke aanduiding voor voettekst 3"/>
          <p:cNvSpPr>
            <a:spLocks noGrp="1"/>
          </p:cNvSpPr>
          <p:nvPr>
            <p:ph type="ftr" sz="quarter" idx="10"/>
          </p:nvPr>
        </p:nvSpPr>
        <p:spPr/>
        <p:txBody>
          <a:bodyPr/>
          <a:lstStyle/>
          <a:p>
            <a:r>
              <a:rPr lang="nl-NL"/>
              <a:t>geen (potentiële) belangenverstrengeling</a:t>
            </a:r>
          </a:p>
        </p:txBody>
      </p:sp>
      <p:sp>
        <p:nvSpPr>
          <p:cNvPr id="5" name="Tijdelijke aanduiding voor dianummer 4"/>
          <p:cNvSpPr>
            <a:spLocks noGrp="1"/>
          </p:cNvSpPr>
          <p:nvPr>
            <p:ph type="sldNum" sz="quarter" idx="11"/>
          </p:nvPr>
        </p:nvSpPr>
        <p:spPr/>
        <p:txBody>
          <a:bodyPr/>
          <a:lstStyle/>
          <a:p>
            <a:fld id="{361A65FE-4B60-41D9-B725-08991159FD10}" type="slidenum">
              <a:rPr lang="nl-NL" smtClean="0"/>
              <a:t>10</a:t>
            </a:fld>
            <a:endParaRPr lang="nl-NL"/>
          </a:p>
        </p:txBody>
      </p:sp>
    </p:spTree>
    <p:extLst>
      <p:ext uri="{BB962C8B-B14F-4D97-AF65-F5344CB8AC3E}">
        <p14:creationId xmlns:p14="http://schemas.microsoft.com/office/powerpoint/2010/main" val="3887792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D003E5-D8B0-4319-A091-86EABA41770F}" type="slidenum">
              <a:rPr lang="nl-NL" smtClean="0"/>
              <a:pPr/>
              <a:t>11</a:t>
            </a:fld>
            <a:endParaRPr lang="nl-NL"/>
          </a:p>
        </p:txBody>
      </p:sp>
    </p:spTree>
    <p:extLst>
      <p:ext uri="{BB962C8B-B14F-4D97-AF65-F5344CB8AC3E}">
        <p14:creationId xmlns:p14="http://schemas.microsoft.com/office/powerpoint/2010/main" val="990425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alphaModFix amt="80000"/>
            <a:lum/>
          </a:blip>
          <a:srcRect/>
          <a:stretch>
            <a:fillRect l="-22000" r="-22000"/>
          </a:stretch>
        </a:blipFill>
        <a:effectLst/>
      </p:bgPr>
    </p:bg>
    <p:spTree>
      <p:nvGrpSpPr>
        <p:cNvPr id="1" name=""/>
        <p:cNvGrpSpPr/>
        <p:nvPr/>
      </p:nvGrpSpPr>
      <p:grpSpPr>
        <a:xfrm>
          <a:off x="0" y="0"/>
          <a:ext cx="0" cy="0"/>
          <a:chOff x="0" y="0"/>
          <a:chExt cx="0" cy="0"/>
        </a:xfrm>
      </p:grpSpPr>
      <p:pic>
        <p:nvPicPr>
          <p:cNvPr id="2050" name="Picture 2" descr="\\SENLHOSP0020\Shares\Events\Market Products\2018\12 Slotmanifestatie NFU\Marketing\Beeld\Lagen\Titel.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15616" y="267494"/>
            <a:ext cx="6872587" cy="360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1" name="Picture 3" descr="\\SENLHOSP0020\Shares\Events\Market Products\2018\12 Slotmanifestatie NFU\Marketing\Beeld\Lagen\Diamant.png"/>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5334131" y="3147814"/>
            <a:ext cx="3809869" cy="1995686"/>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685800" y="2020491"/>
            <a:ext cx="7772400" cy="1102519"/>
          </a:xfrm>
        </p:spPr>
        <p:txBody>
          <a:bodyPr anchor="b">
            <a:normAutofit/>
          </a:bodyPr>
          <a:lstStyle>
            <a:lvl1pPr>
              <a:defRPr sz="4400" b="1"/>
            </a:lvl1pPr>
          </a:lstStyle>
          <a:p>
            <a:r>
              <a:rPr lang="nl-NL" dirty="0"/>
              <a:t>TITEL PROJECT</a:t>
            </a:r>
          </a:p>
        </p:txBody>
      </p:sp>
      <p:sp>
        <p:nvSpPr>
          <p:cNvPr id="3" name="Ondertitel 2"/>
          <p:cNvSpPr>
            <a:spLocks noGrp="1"/>
          </p:cNvSpPr>
          <p:nvPr>
            <p:ph type="subTitle" idx="1" hasCustomPrompt="1"/>
          </p:nvPr>
        </p:nvSpPr>
        <p:spPr>
          <a:xfrm>
            <a:off x="1403648" y="3146623"/>
            <a:ext cx="6400800" cy="1314450"/>
          </a:xfrm>
        </p:spPr>
        <p:txBody>
          <a:bodyPr>
            <a:normAutofit/>
          </a:bodyPr>
          <a:lstStyle>
            <a:lvl1pPr marL="0" indent="0" algn="ctr">
              <a:buNone/>
              <a:defRPr sz="2400">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Spreker</a:t>
            </a:r>
          </a:p>
        </p:txBody>
      </p:sp>
      <p:sp>
        <p:nvSpPr>
          <p:cNvPr id="13"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nl-NL" dirty="0"/>
              <a:t>geen (potentiële) belangenverstrengeling</a:t>
            </a:r>
          </a:p>
        </p:txBody>
      </p:sp>
    </p:spTree>
    <p:extLst>
      <p:ext uri="{BB962C8B-B14F-4D97-AF65-F5344CB8AC3E}">
        <p14:creationId xmlns:p14="http://schemas.microsoft.com/office/powerpoint/2010/main" val="283440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0351F505-4EA9-4606-B366-4195014A2B14}" type="datetimeFigureOut">
              <a:rPr lang="nl-NL" smtClean="0"/>
              <a:t>04-12-18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198123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0351F505-4EA9-4606-B366-4195014A2B14}" type="datetimeFigureOut">
              <a:rPr lang="nl-NL" smtClean="0"/>
              <a:t>04-12-18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4013711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alphaModFix amt="80000"/>
            <a:lum/>
          </a:blip>
          <a:srcRect/>
          <a:stretch>
            <a:fillRect l="-22000" r="-22000"/>
          </a:stretch>
        </a:blipFill>
        <a:effectLst/>
      </p:bgPr>
    </p:bg>
    <p:spTree>
      <p:nvGrpSpPr>
        <p:cNvPr id="1" name=""/>
        <p:cNvGrpSpPr/>
        <p:nvPr/>
      </p:nvGrpSpPr>
      <p:grpSpPr>
        <a:xfrm>
          <a:off x="0" y="0"/>
          <a:ext cx="0" cy="0"/>
          <a:chOff x="0" y="0"/>
          <a:chExt cx="0" cy="0"/>
        </a:xfrm>
      </p:grpSpPr>
      <p:pic>
        <p:nvPicPr>
          <p:cNvPr id="2050" name="Picture 2" descr="\\SENLHOSP0020\Shares\Events\Market Products\2018\12 Slotmanifestatie NFU\Marketing\Beeld\Lagen\Titel.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15616" y="267494"/>
            <a:ext cx="6872587" cy="360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1" name="Picture 3" descr="\\SENLHOSP0020\Shares\Events\Market Products\2018\12 Slotmanifestatie NFU\Marketing\Beeld\Lagen\Diamant.png"/>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5334131" y="3147814"/>
            <a:ext cx="3809869" cy="1995686"/>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685800" y="2020491"/>
            <a:ext cx="7772400" cy="1102519"/>
          </a:xfrm>
        </p:spPr>
        <p:txBody>
          <a:bodyPr anchor="b">
            <a:normAutofit/>
          </a:bodyPr>
          <a:lstStyle>
            <a:lvl1pPr>
              <a:defRPr sz="4400" b="1"/>
            </a:lvl1pPr>
          </a:lstStyle>
          <a:p>
            <a:r>
              <a:rPr lang="nl-NL" dirty="0"/>
              <a:t>TITEL PROJECT</a:t>
            </a:r>
          </a:p>
        </p:txBody>
      </p:sp>
      <p:sp>
        <p:nvSpPr>
          <p:cNvPr id="3" name="Ondertitel 2"/>
          <p:cNvSpPr>
            <a:spLocks noGrp="1"/>
          </p:cNvSpPr>
          <p:nvPr>
            <p:ph type="subTitle" idx="1" hasCustomPrompt="1"/>
          </p:nvPr>
        </p:nvSpPr>
        <p:spPr>
          <a:xfrm>
            <a:off x="1403648" y="3146623"/>
            <a:ext cx="6400800" cy="1314450"/>
          </a:xfrm>
        </p:spPr>
        <p:txBody>
          <a:bodyPr>
            <a:normAutofit/>
          </a:bodyPr>
          <a:lstStyle>
            <a:lvl1pPr marL="0" indent="0" algn="ctr">
              <a:buNone/>
              <a:defRPr sz="2400">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Spreker</a:t>
            </a:r>
          </a:p>
        </p:txBody>
      </p:sp>
      <p:sp>
        <p:nvSpPr>
          <p:cNvPr id="13"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nl-NL" dirty="0"/>
              <a:t>geen (potentiële) belangenverstrengeling</a:t>
            </a:r>
          </a:p>
        </p:txBody>
      </p:sp>
    </p:spTree>
    <p:extLst>
      <p:ext uri="{BB962C8B-B14F-4D97-AF65-F5344CB8AC3E}">
        <p14:creationId xmlns:p14="http://schemas.microsoft.com/office/powerpoint/2010/main" val="3814213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 </a:t>
            </a:r>
          </a:p>
        </p:txBody>
      </p:sp>
      <p:sp>
        <p:nvSpPr>
          <p:cNvPr id="3" name="Tijdelijke aanduiding voor inhou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0351F505-4EA9-4606-B366-4195014A2B14}" type="datetimeFigureOut">
              <a:rPr lang="nl-NL" smtClean="0"/>
              <a:t>04-12-18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1532156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3305176"/>
            <a:ext cx="7772400" cy="1021556"/>
          </a:xfrm>
        </p:spPr>
        <p:txBody>
          <a:bodyPr anchor="t"/>
          <a:lstStyle>
            <a:lvl1pPr algn="l">
              <a:defRPr sz="4000" b="1" cap="all"/>
            </a:lvl1pPr>
          </a:lstStyle>
          <a:p>
            <a:r>
              <a:rPr lang="nl-NL" dirty="0"/>
              <a:t>Titel</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351F505-4EA9-4606-B366-4195014A2B14}" type="datetimeFigureOut">
              <a:rPr lang="nl-NL" smtClean="0"/>
              <a:t>04-12-18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3876646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200151"/>
            <a:ext cx="4038600" cy="339447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200151"/>
            <a:ext cx="4038600" cy="339447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p>
            <a:fld id="{0351F505-4EA9-4606-B366-4195014A2B14}" type="datetimeFigureOut">
              <a:rPr lang="nl-NL" smtClean="0"/>
              <a:t>04-12-18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1169062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NL" dirty="0"/>
          </a:p>
        </p:txBody>
      </p:sp>
      <p:sp>
        <p:nvSpPr>
          <p:cNvPr id="3" name="Tijdelijke aanduiding voor tekst 2"/>
          <p:cNvSpPr>
            <a:spLocks noGrp="1"/>
          </p:cNvSpPr>
          <p:nvPr>
            <p:ph type="body" idx="1" hasCustomPrompt="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Subtitel</a:t>
            </a:r>
          </a:p>
        </p:txBody>
      </p:sp>
      <p:sp>
        <p:nvSpPr>
          <p:cNvPr id="4" name="Tijdelijke aanduiding voor inhoud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hasCustomPrompt="1"/>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Subtitel</a:t>
            </a:r>
          </a:p>
        </p:txBody>
      </p:sp>
      <p:sp>
        <p:nvSpPr>
          <p:cNvPr id="6" name="Tijdelijke aanduiding voor inhoud 5"/>
          <p:cNvSpPr>
            <a:spLocks noGrp="1"/>
          </p:cNvSpPr>
          <p:nvPr>
            <p:ph sz="quarter" idx="4"/>
          </p:nvPr>
        </p:nvSpPr>
        <p:spPr>
          <a:xfrm>
            <a:off x="4645026"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0351F505-4EA9-4606-B366-4195014A2B14}" type="datetimeFigureOut">
              <a:rPr lang="nl-NL" smtClean="0"/>
              <a:t>04-12-18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216331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351F505-4EA9-4606-B366-4195014A2B14}" type="datetimeFigureOut">
              <a:rPr lang="nl-NL" smtClean="0"/>
              <a:t>04-12-18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1210364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351F505-4EA9-4606-B366-4195014A2B14}" type="datetimeFigureOut">
              <a:rPr lang="nl-NL" smtClean="0"/>
              <a:t>04-12-18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2392714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Klik om de stijl te bewerken</a:t>
            </a:r>
            <a:endParaRPr lang="nl-NL" dirty="0"/>
          </a:p>
        </p:txBody>
      </p:sp>
      <p:sp>
        <p:nvSpPr>
          <p:cNvPr id="3" name="Tijdelijke aanduiding voor inhoud 2"/>
          <p:cNvSpPr>
            <a:spLocks noGrp="1"/>
          </p:cNvSpPr>
          <p:nvPr>
            <p:ph idx="1"/>
          </p:nvPr>
        </p:nvSpPr>
        <p:spPr>
          <a:xfrm>
            <a:off x="3575050" y="204788"/>
            <a:ext cx="5111750" cy="438983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351F505-4EA9-4606-B366-4195014A2B14}" type="datetimeFigureOut">
              <a:rPr lang="nl-NL" smtClean="0"/>
              <a:t>04-12-18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398457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a:t>Titel </a:t>
            </a:r>
          </a:p>
        </p:txBody>
      </p:sp>
      <p:sp>
        <p:nvSpPr>
          <p:cNvPr id="3" name="Tijdelijke aanduiding voor inhou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0351F505-4EA9-4606-B366-4195014A2B14}" type="datetimeFigureOut">
              <a:rPr lang="nl-NL" smtClean="0"/>
              <a:t>04-12-18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1264457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351F505-4EA9-4606-B366-4195014A2B14}" type="datetimeFigureOut">
              <a:rPr lang="nl-NL" smtClean="0"/>
              <a:t>04-12-18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572510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0351F505-4EA9-4606-B366-4195014A2B14}" type="datetimeFigureOut">
              <a:rPr lang="nl-NL" smtClean="0"/>
              <a:t>04-12-18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760668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0351F505-4EA9-4606-B366-4195014A2B14}" type="datetimeFigureOut">
              <a:rPr lang="nl-NL" smtClean="0"/>
              <a:t>04-12-18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240217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3305176"/>
            <a:ext cx="7772400" cy="1021556"/>
          </a:xfrm>
        </p:spPr>
        <p:txBody>
          <a:bodyPr anchor="t"/>
          <a:lstStyle>
            <a:lvl1pPr algn="l">
              <a:defRPr sz="4000" b="1" cap="all"/>
            </a:lvl1pPr>
          </a:lstStyle>
          <a:p>
            <a:r>
              <a:rPr lang="nl-NL" dirty="0"/>
              <a:t>Titel</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351F505-4EA9-4606-B366-4195014A2B14}" type="datetimeFigureOut">
              <a:rPr lang="nl-NL" smtClean="0"/>
              <a:t>04-12-18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666305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200151"/>
            <a:ext cx="4038600" cy="339447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200151"/>
            <a:ext cx="4038600" cy="339447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p>
            <a:fld id="{0351F505-4EA9-4606-B366-4195014A2B14}" type="datetimeFigureOut">
              <a:rPr lang="nl-NL" smtClean="0"/>
              <a:t>04-12-18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233683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NL" dirty="0"/>
          </a:p>
        </p:txBody>
      </p:sp>
      <p:sp>
        <p:nvSpPr>
          <p:cNvPr id="3" name="Tijdelijke aanduiding voor tekst 2"/>
          <p:cNvSpPr>
            <a:spLocks noGrp="1"/>
          </p:cNvSpPr>
          <p:nvPr>
            <p:ph type="body" idx="1" hasCustomPrompt="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Subtitel</a:t>
            </a:r>
          </a:p>
        </p:txBody>
      </p:sp>
      <p:sp>
        <p:nvSpPr>
          <p:cNvPr id="4" name="Tijdelijke aanduiding voor inhoud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hasCustomPrompt="1"/>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Subtitel</a:t>
            </a:r>
          </a:p>
        </p:txBody>
      </p:sp>
      <p:sp>
        <p:nvSpPr>
          <p:cNvPr id="6" name="Tijdelijke aanduiding voor inhoud 5"/>
          <p:cNvSpPr>
            <a:spLocks noGrp="1"/>
          </p:cNvSpPr>
          <p:nvPr>
            <p:ph sz="quarter" idx="4"/>
          </p:nvPr>
        </p:nvSpPr>
        <p:spPr>
          <a:xfrm>
            <a:off x="4645026"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0351F505-4EA9-4606-B366-4195014A2B14}" type="datetimeFigureOut">
              <a:rPr lang="nl-NL" smtClean="0"/>
              <a:t>04-12-18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265378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351F505-4EA9-4606-B366-4195014A2B14}" type="datetimeFigureOut">
              <a:rPr lang="nl-NL" smtClean="0"/>
              <a:t>04-12-18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3305835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351F505-4EA9-4606-B366-4195014A2B14}" type="datetimeFigureOut">
              <a:rPr lang="nl-NL" smtClean="0"/>
              <a:t>04-12-18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426227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Klik om de stijl te bewerken</a:t>
            </a:r>
            <a:endParaRPr lang="nl-NL" dirty="0"/>
          </a:p>
        </p:txBody>
      </p:sp>
      <p:sp>
        <p:nvSpPr>
          <p:cNvPr id="3" name="Tijdelijke aanduiding voor inhoud 2"/>
          <p:cNvSpPr>
            <a:spLocks noGrp="1"/>
          </p:cNvSpPr>
          <p:nvPr>
            <p:ph idx="1"/>
          </p:nvPr>
        </p:nvSpPr>
        <p:spPr>
          <a:xfrm>
            <a:off x="3575050" y="204788"/>
            <a:ext cx="5111750" cy="438983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351F505-4EA9-4606-B366-4195014A2B14}" type="datetimeFigureOut">
              <a:rPr lang="nl-NL" smtClean="0"/>
              <a:t>04-12-18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421825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351F505-4EA9-4606-B366-4195014A2B14}" type="datetimeFigureOut">
              <a:rPr lang="nl-NL" smtClean="0"/>
              <a:t>04-12-18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D7686F-1B4A-4374-810A-5AE78BDAB461}" type="slidenum">
              <a:rPr lang="nl-NL" smtClean="0"/>
              <a:t>‹nr.›</a:t>
            </a:fld>
            <a:endParaRPr lang="nl-NL"/>
          </a:p>
        </p:txBody>
      </p:sp>
    </p:spTree>
    <p:extLst>
      <p:ext uri="{BB962C8B-B14F-4D97-AF65-F5344CB8AC3E}">
        <p14:creationId xmlns:p14="http://schemas.microsoft.com/office/powerpoint/2010/main" val="130955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5000"/>
            <a:lum/>
          </a:blip>
          <a:srcRect/>
          <a:stretch>
            <a:fillRect l="-22000" r="-22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a:t>Titel</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dirty="0"/>
              <a:t>12-12-2018</a:t>
            </a:r>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D7686F-1B4A-4374-810A-5AE78BDAB461}" type="slidenum">
              <a:rPr lang="nl-NL" smtClean="0"/>
              <a:t>‹nr.›</a:t>
            </a:fld>
            <a:endParaRPr lang="nl-NL"/>
          </a:p>
        </p:txBody>
      </p:sp>
    </p:spTree>
    <p:extLst>
      <p:ext uri="{BB962C8B-B14F-4D97-AF65-F5344CB8AC3E}">
        <p14:creationId xmlns:p14="http://schemas.microsoft.com/office/powerpoint/2010/main" val="2778776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5000"/>
            <a:lum/>
          </a:blip>
          <a:srcRect/>
          <a:stretch>
            <a:fillRect l="-22000" r="-22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7966331" cy="857250"/>
          </a:xfrm>
          <a:prstGeom prst="rect">
            <a:avLst/>
          </a:prstGeom>
        </p:spPr>
        <p:txBody>
          <a:bodyPr vert="horz" lIns="91440" tIns="45720" rIns="91440" bIns="45720" rtlCol="0" anchor="ctr">
            <a:normAutofit/>
          </a:bodyPr>
          <a:lstStyle/>
          <a:p>
            <a:r>
              <a:rPr lang="nl-NL" dirty="0"/>
              <a:t>Titel</a:t>
            </a:r>
          </a:p>
        </p:txBody>
      </p:sp>
      <p:sp>
        <p:nvSpPr>
          <p:cNvPr id="3" name="Tijdelijke aanduiding voor tekst 2"/>
          <p:cNvSpPr>
            <a:spLocks noGrp="1"/>
          </p:cNvSpPr>
          <p:nvPr>
            <p:ph type="body" idx="1"/>
          </p:nvPr>
        </p:nvSpPr>
        <p:spPr>
          <a:xfrm>
            <a:off x="457200" y="1200151"/>
            <a:ext cx="7966331" cy="339447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dirty="0"/>
              <a:t>12-12-2018</a:t>
            </a:r>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D7686F-1B4A-4374-810A-5AE78BDAB461}" type="slidenum">
              <a:rPr lang="nl-NL" smtClean="0"/>
              <a:t>‹nr.›</a:t>
            </a:fld>
            <a:endParaRPr lang="nl-NL"/>
          </a:p>
        </p:txBody>
      </p:sp>
      <p:sp>
        <p:nvSpPr>
          <p:cNvPr id="7" name="Punthaak 6"/>
          <p:cNvSpPr/>
          <p:nvPr userDrawn="1"/>
        </p:nvSpPr>
        <p:spPr>
          <a:xfrm rot="16200000">
            <a:off x="6101959" y="1761429"/>
            <a:ext cx="5328591" cy="612527"/>
          </a:xfrm>
          <a:prstGeom prst="chevron">
            <a:avLst/>
          </a:prstGeom>
          <a:solidFill>
            <a:srgbClr val="ECEA8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Tijdelijke aanduiding voor titel 1"/>
          <p:cNvSpPr txBox="1">
            <a:spLocks/>
          </p:cNvSpPr>
          <p:nvPr userDrawn="1"/>
        </p:nvSpPr>
        <p:spPr>
          <a:xfrm rot="5400000">
            <a:off x="6428195" y="2052122"/>
            <a:ext cx="4639657"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1800" b="0" dirty="0"/>
              <a:t>LESSONS LEARNED</a:t>
            </a:r>
          </a:p>
        </p:txBody>
      </p:sp>
    </p:spTree>
    <p:extLst>
      <p:ext uri="{BB962C8B-B14F-4D97-AF65-F5344CB8AC3E}">
        <p14:creationId xmlns:p14="http://schemas.microsoft.com/office/powerpoint/2010/main" val="850976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http://www.nfu-ehealth.n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427734"/>
            <a:ext cx="7772400" cy="1102519"/>
          </a:xfrm>
        </p:spPr>
        <p:txBody>
          <a:bodyPr>
            <a:normAutofit fontScale="90000"/>
          </a:bodyPr>
          <a:lstStyle/>
          <a:p>
            <a:r>
              <a:rPr lang="nl-NL" dirty="0"/>
              <a:t>Onderwijsmaterialen module: “Ontwerp je eigen eHealthapp.”</a:t>
            </a:r>
          </a:p>
        </p:txBody>
      </p:sp>
      <p:sp>
        <p:nvSpPr>
          <p:cNvPr id="3" name="Ondertitel 2"/>
          <p:cNvSpPr>
            <a:spLocks noGrp="1"/>
          </p:cNvSpPr>
          <p:nvPr>
            <p:ph type="subTitle" idx="1"/>
          </p:nvPr>
        </p:nvSpPr>
        <p:spPr>
          <a:xfrm>
            <a:off x="1403648" y="3507853"/>
            <a:ext cx="6400800" cy="953219"/>
          </a:xfrm>
        </p:spPr>
        <p:txBody>
          <a:bodyPr/>
          <a:lstStyle/>
          <a:p>
            <a:r>
              <a:rPr lang="nl-NL" dirty="0"/>
              <a:t>Jan Hendrik Leopold</a:t>
            </a:r>
          </a:p>
        </p:txBody>
      </p:sp>
    </p:spTree>
    <p:extLst>
      <p:ext uri="{BB962C8B-B14F-4D97-AF65-F5344CB8AC3E}">
        <p14:creationId xmlns:p14="http://schemas.microsoft.com/office/powerpoint/2010/main" val="169565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a:t>Lessons</a:t>
            </a:r>
            <a:r>
              <a:rPr lang="nl-NL" dirty="0"/>
              <a:t> </a:t>
            </a:r>
            <a:r>
              <a:rPr lang="nl-NL" dirty="0" err="1"/>
              <a:t>Learned</a:t>
            </a:r>
            <a:endParaRPr lang="nl-NL" dirty="0"/>
          </a:p>
        </p:txBody>
      </p:sp>
      <p:sp>
        <p:nvSpPr>
          <p:cNvPr id="3" name="Tijdelijke aanduiding voor inhoud 2"/>
          <p:cNvSpPr>
            <a:spLocks noGrp="1"/>
          </p:cNvSpPr>
          <p:nvPr>
            <p:ph idx="1"/>
          </p:nvPr>
        </p:nvSpPr>
        <p:spPr/>
        <p:txBody>
          <a:bodyPr/>
          <a:lstStyle/>
          <a:p>
            <a:r>
              <a:rPr lang="nl-NL" dirty="0"/>
              <a:t>Als keuzemodule zeker interessant, maar kan moeilijk concurreren met keuzenvakken als chirurgie -&gt; Liever in vaste curriculum</a:t>
            </a:r>
          </a:p>
          <a:p>
            <a:r>
              <a:rPr lang="nl-NL" dirty="0"/>
              <a:t>Leg direct contacten, en houdt ze in de loop.</a:t>
            </a:r>
          </a:p>
          <a:p>
            <a:endParaRPr lang="nl-NL" dirty="0"/>
          </a:p>
        </p:txBody>
      </p:sp>
    </p:spTree>
    <p:extLst>
      <p:ext uri="{BB962C8B-B14F-4D97-AF65-F5344CB8AC3E}">
        <p14:creationId xmlns:p14="http://schemas.microsoft.com/office/powerpoint/2010/main" val="3495820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4A00D74C-01F3-445C-8123-94607F8BB93E}" type="slidenum">
              <a:rPr lang="nl-NL" smtClean="0"/>
              <a:pPr/>
              <a:t>11</a:t>
            </a:fld>
            <a:endParaRPr lang="nl-NL" dirty="0"/>
          </a:p>
        </p:txBody>
      </p:sp>
      <p:pic>
        <p:nvPicPr>
          <p:cNvPr id="11" name="Picture 9" descr="nfu_groot.png"/>
          <p:cNvPicPr>
            <a:picLocks noChangeAspect="1"/>
          </p:cNvPicPr>
          <p:nvPr/>
        </p:nvPicPr>
        <p:blipFill>
          <a:blip r:embed="rId3" cstate="print"/>
          <a:stretch>
            <a:fillRect/>
          </a:stretch>
        </p:blipFill>
        <p:spPr>
          <a:xfrm>
            <a:off x="1115616" y="302385"/>
            <a:ext cx="2642140" cy="1278134"/>
          </a:xfrm>
          <a:prstGeom prst="rect">
            <a:avLst/>
          </a:prstGeom>
        </p:spPr>
      </p:pic>
      <p:pic>
        <p:nvPicPr>
          <p:cNvPr id="12" name="Afbeelding 11"/>
          <p:cNvPicPr>
            <a:picLocks noChangeAspect="1"/>
          </p:cNvPicPr>
          <p:nvPr/>
        </p:nvPicPr>
        <p:blipFill rotWithShape="1">
          <a:blip r:embed="rId4">
            <a:extLst>
              <a:ext uri="{28A0092B-C50C-407E-A947-70E740481C1C}">
                <a14:useLocalDpi xmlns:a14="http://schemas.microsoft.com/office/drawing/2010/main" val="0"/>
              </a:ext>
            </a:extLst>
          </a:blip>
          <a:srcRect l="35282" t="30045" r="34470" b="25143"/>
          <a:stretch/>
        </p:blipFill>
        <p:spPr>
          <a:xfrm>
            <a:off x="6457774" y="232352"/>
            <a:ext cx="1455573" cy="1616364"/>
          </a:xfrm>
          <a:prstGeom prst="rect">
            <a:avLst/>
          </a:prstGeom>
        </p:spPr>
      </p:pic>
      <p:pic>
        <p:nvPicPr>
          <p:cNvPr id="1027" name="Picture 3" descr="\\SENLHOSP0020\Shares\Events\Market Products\2018\12 Slotmanifestatie NFU\Marketing\Presentatie\ZonMw.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673" b="89435" l="2200" r="98300">
                        <a14:foregroundMark x1="47400" y1="34970" x2="47400" y2="34970"/>
                        <a14:foregroundMark x1="54200" y1="41369" x2="54200" y2="41369"/>
                        <a14:foregroundMark x1="65650" y1="41369" x2="65650" y2="41369"/>
                        <a14:foregroundMark x1="72850" y1="38244" x2="72850" y2="38244"/>
                        <a14:foregroundMark x1="86100" y1="55357" x2="86100" y2="55357"/>
                        <a14:backgroundMark x1="54900" y1="53125" x2="54900" y2="53125"/>
                        <a14:backgroundMark x1="31261" y1="52062" x2="31261" y2="52062"/>
                      </a14:backgroundRemoval>
                    </a14:imgEffect>
                  </a14:imgLayer>
                </a14:imgProps>
              </a:ext>
              <a:ext uri="{28A0092B-C50C-407E-A947-70E740481C1C}">
                <a14:useLocalDpi xmlns:a14="http://schemas.microsoft.com/office/drawing/2010/main" val="0"/>
              </a:ext>
            </a:extLst>
          </a:blip>
          <a:srcRect/>
          <a:stretch>
            <a:fillRect/>
          </a:stretch>
        </p:blipFill>
        <p:spPr bwMode="auto">
          <a:xfrm>
            <a:off x="3923928" y="569214"/>
            <a:ext cx="2405455" cy="808233"/>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007604" y="2139702"/>
            <a:ext cx="7128792" cy="1754326"/>
          </a:xfrm>
          <a:prstGeom prst="rect">
            <a:avLst/>
          </a:prstGeom>
          <a:noFill/>
          <a:effectLst>
            <a:outerShdw blurRad="50800" dist="12700" dir="2700000" algn="tl" rotWithShape="0">
              <a:prstClr val="black">
                <a:alpha val="40000"/>
              </a:prstClr>
            </a:outerShdw>
          </a:effectLst>
        </p:spPr>
        <p:txBody>
          <a:bodyPr wrap="square" rtlCol="0">
            <a:spAutoFit/>
          </a:bodyPr>
          <a:lstStyle/>
          <a:p>
            <a:pPr algn="ctr"/>
            <a:r>
              <a:rPr lang="nl-NL" dirty="0">
                <a:cs typeface="Arial" panose="020B0604020202020204" pitchFamily="34" charset="0"/>
              </a:rPr>
              <a:t>Het programma </a:t>
            </a:r>
            <a:r>
              <a:rPr lang="nl-NL" i="1" dirty="0">
                <a:cs typeface="Arial" panose="020B0604020202020204" pitchFamily="34" charset="0"/>
              </a:rPr>
              <a:t>e-Health</a:t>
            </a:r>
            <a:r>
              <a:rPr lang="nl-NL" dirty="0">
                <a:cs typeface="Arial" panose="020B0604020202020204" pitchFamily="34" charset="0"/>
              </a:rPr>
              <a:t> wordt gefinancierd door het </a:t>
            </a:r>
            <a:r>
              <a:rPr lang="nl-NL" dirty="0" err="1">
                <a:cs typeface="Arial" panose="020B0604020202020204" pitchFamily="34" charset="0"/>
              </a:rPr>
              <a:t>Citrienfonds</a:t>
            </a:r>
            <a:r>
              <a:rPr lang="nl-NL" dirty="0">
                <a:cs typeface="Arial" panose="020B0604020202020204" pitchFamily="34" charset="0"/>
              </a:rPr>
              <a:t>. Dit fonds helpt duurzame en breed inzetbare verbeteringen in de gezondheidszorg te ontwikkelen en is mogelijk gemaakt door </a:t>
            </a:r>
            <a:r>
              <a:rPr lang="nl-NL" dirty="0" err="1">
                <a:cs typeface="Arial" panose="020B0604020202020204" pitchFamily="34" charset="0"/>
              </a:rPr>
              <a:t>ZonMw</a:t>
            </a:r>
            <a:r>
              <a:rPr lang="nl-NL" dirty="0">
                <a:cs typeface="Arial" panose="020B0604020202020204" pitchFamily="34" charset="0"/>
              </a:rPr>
              <a:t>.</a:t>
            </a:r>
            <a:br>
              <a:rPr lang="nl-NL" dirty="0">
                <a:latin typeface="Arial" panose="020B0604020202020204" pitchFamily="34" charset="0"/>
                <a:cs typeface="Arial" panose="020B0604020202020204" pitchFamily="34" charset="0"/>
              </a:rPr>
            </a:br>
            <a:br>
              <a:rPr lang="nl-NL" dirty="0">
                <a:latin typeface="Arial" panose="020B0604020202020204" pitchFamily="34" charset="0"/>
                <a:cs typeface="Arial" panose="020B0604020202020204" pitchFamily="34" charset="0"/>
              </a:rPr>
            </a:br>
            <a:r>
              <a:rPr lang="nl-NL" dirty="0">
                <a:hlinkClick r:id="rId7"/>
              </a:rPr>
              <a:t>www.nfu-ehealth.nl</a:t>
            </a:r>
            <a:r>
              <a:rPr lang="nl-NL" dirty="0"/>
              <a:t> | info@nfu-ehealth.nl</a:t>
            </a:r>
            <a:endParaRPr lang="nl-NL" dirty="0">
              <a:latin typeface="Arial" panose="020B0604020202020204" pitchFamily="34" charset="0"/>
              <a:cs typeface="Arial" panose="020B0604020202020204" pitchFamily="34" charset="0"/>
            </a:endParaRPr>
          </a:p>
        </p:txBody>
      </p:sp>
      <p:grpSp>
        <p:nvGrpSpPr>
          <p:cNvPr id="3" name="Groep 2"/>
          <p:cNvGrpSpPr/>
          <p:nvPr/>
        </p:nvGrpSpPr>
        <p:grpSpPr>
          <a:xfrm>
            <a:off x="1967430" y="4340510"/>
            <a:ext cx="5227121" cy="381000"/>
            <a:chOff x="2120681" y="4721510"/>
            <a:chExt cx="5227121" cy="381000"/>
          </a:xfrm>
        </p:grpSpPr>
        <p:pic>
          <p:nvPicPr>
            <p:cNvPr id="13" name="Afbeelding 12"/>
            <p:cNvPicPr>
              <a:picLocks noChangeAspect="1"/>
            </p:cNvPicPr>
            <p:nvPr/>
          </p:nvPicPr>
          <p:blipFill rotWithShape="1">
            <a:blip r:embed="rId8">
              <a:extLst>
                <a:ext uri="{28A0092B-C50C-407E-A947-70E740481C1C}">
                  <a14:useLocalDpi xmlns:a14="http://schemas.microsoft.com/office/drawing/2010/main" val="0"/>
                </a:ext>
              </a:extLst>
            </a:blip>
            <a:srcRect r="24332"/>
            <a:stretch/>
          </p:blipFill>
          <p:spPr>
            <a:xfrm>
              <a:off x="2120681" y="4721510"/>
              <a:ext cx="3992875" cy="381000"/>
            </a:xfrm>
            <a:prstGeom prst="rect">
              <a:avLst/>
            </a:prstGeom>
          </p:spPr>
        </p:pic>
        <p:pic>
          <p:nvPicPr>
            <p:cNvPr id="8" name="Afbeelding 7"/>
            <p:cNvPicPr>
              <a:picLocks noChangeAspect="1"/>
            </p:cNvPicPr>
            <p:nvPr/>
          </p:nvPicPr>
          <p:blipFill rotWithShape="1">
            <a:blip r:embed="rId8">
              <a:extLst>
                <a:ext uri="{28A0092B-C50C-407E-A947-70E740481C1C}">
                  <a14:useLocalDpi xmlns:a14="http://schemas.microsoft.com/office/drawing/2010/main" val="0"/>
                </a:ext>
              </a:extLst>
            </a:blip>
            <a:srcRect l="77011"/>
            <a:stretch/>
          </p:blipFill>
          <p:spPr>
            <a:xfrm>
              <a:off x="6134721" y="4721510"/>
              <a:ext cx="1213081" cy="381000"/>
            </a:xfrm>
            <a:prstGeom prst="rect">
              <a:avLst/>
            </a:prstGeom>
          </p:spPr>
        </p:pic>
      </p:grpSp>
    </p:spTree>
    <p:extLst>
      <p:ext uri="{BB962C8B-B14F-4D97-AF65-F5344CB8AC3E}">
        <p14:creationId xmlns:p14="http://schemas.microsoft.com/office/powerpoint/2010/main" val="311762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a:t>Disclosure</a:t>
            </a:r>
            <a:r>
              <a:rPr lang="nl-NL" dirty="0"/>
              <a:t> belangen spreker</a:t>
            </a:r>
          </a:p>
        </p:txBody>
      </p:sp>
      <p:graphicFrame>
        <p:nvGraphicFramePr>
          <p:cNvPr id="3" name="Tabel 2"/>
          <p:cNvGraphicFramePr>
            <a:graphicFrameLocks noGrp="1"/>
          </p:cNvGraphicFramePr>
          <p:nvPr>
            <p:extLst>
              <p:ext uri="{D42A27DB-BD31-4B8C-83A1-F6EECF244321}">
                <p14:modId xmlns:p14="http://schemas.microsoft.com/office/powerpoint/2010/main" val="1526829230"/>
              </p:ext>
            </p:extLst>
          </p:nvPr>
        </p:nvGraphicFramePr>
        <p:xfrm>
          <a:off x="467544" y="1203598"/>
          <a:ext cx="7920880" cy="2743200"/>
        </p:xfrm>
        <a:graphic>
          <a:graphicData uri="http://schemas.openxmlformats.org/drawingml/2006/table">
            <a:tbl>
              <a:tblPr firstRow="1" bandRow="1">
                <a:tableStyleId>{5940675A-B579-460E-94D1-54222C63F5DA}</a:tableStyleId>
              </a:tblPr>
              <a:tblGrid>
                <a:gridCol w="4118857">
                  <a:extLst>
                    <a:ext uri="{9D8B030D-6E8A-4147-A177-3AD203B41FA5}">
                      <a16:colId xmlns:a16="http://schemas.microsoft.com/office/drawing/2014/main" val="20000"/>
                    </a:ext>
                  </a:extLst>
                </a:gridCol>
                <a:gridCol w="3802023">
                  <a:extLst>
                    <a:ext uri="{9D8B030D-6E8A-4147-A177-3AD203B41FA5}">
                      <a16:colId xmlns:a16="http://schemas.microsoft.com/office/drawing/2014/main" val="20001"/>
                    </a:ext>
                  </a:extLst>
                </a:gridCol>
              </a:tblGrid>
              <a:tr h="370840">
                <a:tc>
                  <a:txBody>
                    <a:bodyPr/>
                    <a:lstStyle/>
                    <a:p>
                      <a:r>
                        <a:rPr lang="nl-NL" b="1" dirty="0"/>
                        <a:t>Geen (potentiële)</a:t>
                      </a:r>
                    </a:p>
                    <a:p>
                      <a:r>
                        <a:rPr lang="nl-NL" b="1" dirty="0"/>
                        <a:t>belangenverstrengeling</a:t>
                      </a:r>
                    </a:p>
                  </a:txBody>
                  <a:tcPr/>
                </a:tc>
                <a:tc>
                  <a:txBody>
                    <a:bodyPr/>
                    <a:lstStyle/>
                    <a:p>
                      <a:endParaRPr lang="nl-NL" dirty="0"/>
                    </a:p>
                  </a:txBody>
                  <a:tcPr/>
                </a:tc>
                <a:extLst>
                  <a:ext uri="{0D108BD9-81ED-4DB2-BD59-A6C34878D82A}">
                    <a16:rowId xmlns:a16="http://schemas.microsoft.com/office/drawing/2014/main" val="10000"/>
                  </a:ext>
                </a:extLst>
              </a:tr>
              <a:tr h="370840">
                <a:tc>
                  <a:txBody>
                    <a:bodyPr/>
                    <a:lstStyle/>
                    <a:p>
                      <a:r>
                        <a:rPr lang="nl-NL" dirty="0"/>
                        <a:t>Voor bijeenkomst mogelijk</a:t>
                      </a:r>
                    </a:p>
                    <a:p>
                      <a:r>
                        <a:rPr lang="nl-NL" dirty="0"/>
                        <a:t>relevante relaties¹</a:t>
                      </a:r>
                      <a:endParaRPr lang="nl-NL" baseline="0" dirty="0"/>
                    </a:p>
                  </a:txBody>
                  <a:tcPr/>
                </a:tc>
                <a:tc>
                  <a:txBody>
                    <a:bodyPr/>
                    <a:lstStyle/>
                    <a:p>
                      <a:r>
                        <a:rPr lang="nl-NL" dirty="0"/>
                        <a:t>Bedrijfsnamen</a:t>
                      </a:r>
                    </a:p>
                  </a:txBody>
                  <a:tcPr/>
                </a:tc>
                <a:extLst>
                  <a:ext uri="{0D108BD9-81ED-4DB2-BD59-A6C34878D82A}">
                    <a16:rowId xmlns:a16="http://schemas.microsoft.com/office/drawing/2014/main" val="10001"/>
                  </a:ext>
                </a:extLst>
              </a:tr>
              <a:tr h="370840">
                <a:tc>
                  <a:txBody>
                    <a:bodyPr/>
                    <a:lstStyle/>
                    <a:p>
                      <a:pPr marL="285750" indent="-285750">
                        <a:buFont typeface="Arial" pitchFamily="34" charset="0"/>
                        <a:buChar char="•"/>
                      </a:pPr>
                      <a:r>
                        <a:rPr lang="nl-NL" dirty="0"/>
                        <a:t>Sponsoring of onderzoeksgeld²</a:t>
                      </a:r>
                    </a:p>
                    <a:p>
                      <a:pPr marL="285750" indent="-285750">
                        <a:buFont typeface="Arial" pitchFamily="34" charset="0"/>
                        <a:buChar char="•"/>
                      </a:pPr>
                      <a:r>
                        <a:rPr lang="nl-NL" dirty="0"/>
                        <a:t>Honorarium of andere (financiële)</a:t>
                      </a:r>
                      <a:r>
                        <a:rPr lang="nl-NL" baseline="0" dirty="0"/>
                        <a:t> </a:t>
                      </a:r>
                      <a:r>
                        <a:rPr lang="nl-NL" dirty="0"/>
                        <a:t>vergoeding³</a:t>
                      </a:r>
                    </a:p>
                    <a:p>
                      <a:pPr marL="285750" indent="-285750">
                        <a:buFont typeface="Arial" pitchFamily="34" charset="0"/>
                        <a:buChar char="•"/>
                      </a:pPr>
                      <a:r>
                        <a:rPr lang="nl-NL" dirty="0"/>
                        <a:t>Aandeelhouder⁴</a:t>
                      </a:r>
                    </a:p>
                    <a:p>
                      <a:pPr marL="285750" indent="-285750">
                        <a:buFont typeface="Arial" pitchFamily="34" charset="0"/>
                        <a:buChar char="•"/>
                      </a:pPr>
                      <a:r>
                        <a:rPr lang="nl-NL" dirty="0"/>
                        <a:t>Andere relatie, </a:t>
                      </a:r>
                      <a:r>
                        <a:rPr lang="nl-NL"/>
                        <a:t>namelijk…⁵</a:t>
                      </a:r>
                      <a:endParaRPr lang="nl-NL" dirty="0"/>
                    </a:p>
                  </a:txBody>
                  <a:tcPr/>
                </a:tc>
                <a:tc>
                  <a:txBody>
                    <a:bodyPr/>
                    <a:lstStyle/>
                    <a:p>
                      <a:pPr marL="285750" indent="-285750">
                        <a:buFont typeface="Arial" pitchFamily="34" charset="0"/>
                        <a:buChar char="•"/>
                      </a:pPr>
                      <a:r>
                        <a:rPr lang="nl-NL" dirty="0"/>
                        <a:t>  </a:t>
                      </a:r>
                    </a:p>
                    <a:p>
                      <a:pPr marL="285750" indent="-285750">
                        <a:buFont typeface="Arial" pitchFamily="34" charset="0"/>
                        <a:buChar char="•"/>
                      </a:pPr>
                      <a:r>
                        <a:rPr lang="nl-NL" dirty="0"/>
                        <a:t> </a:t>
                      </a:r>
                    </a:p>
                    <a:p>
                      <a:pPr marL="285750" indent="-285750">
                        <a:buFont typeface="Arial" pitchFamily="34" charset="0"/>
                        <a:buChar char="•"/>
                      </a:pPr>
                      <a:r>
                        <a:rPr lang="nl-NL" dirty="0"/>
                        <a:t> </a:t>
                      </a:r>
                    </a:p>
                    <a:p>
                      <a:pPr marL="285750" indent="-285750">
                        <a:buFont typeface="Arial" pitchFamily="34" charset="0"/>
                        <a:buChar char="•"/>
                      </a:pPr>
                      <a:r>
                        <a:rPr lang="nl-NL" dirty="0"/>
                        <a:t> </a:t>
                      </a:r>
                    </a:p>
                    <a:p>
                      <a:pPr marL="0" indent="0">
                        <a:buFont typeface="Arial" pitchFamily="34" charset="0"/>
                        <a:buNone/>
                      </a:pPr>
                      <a:endParaRPr lang="nl-NL"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9060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Project</a:t>
            </a:r>
          </a:p>
        </p:txBody>
      </p:sp>
      <p:sp>
        <p:nvSpPr>
          <p:cNvPr id="4" name="Rechthoek 3">
            <a:extLst>
              <a:ext uri="{FF2B5EF4-FFF2-40B4-BE49-F238E27FC236}">
                <a16:creationId xmlns:a16="http://schemas.microsoft.com/office/drawing/2014/main" id="{8E372227-54A5-8643-83B4-0637EE04976C}"/>
              </a:ext>
            </a:extLst>
          </p:cNvPr>
          <p:cNvSpPr/>
          <p:nvPr/>
        </p:nvSpPr>
        <p:spPr>
          <a:xfrm>
            <a:off x="197098" y="1397301"/>
            <a:ext cx="8913951" cy="3046988"/>
          </a:xfrm>
          <a:prstGeom prst="rect">
            <a:avLst/>
          </a:prstGeom>
        </p:spPr>
        <p:txBody>
          <a:bodyPr wrap="square">
            <a:spAutoFit/>
          </a:bodyPr>
          <a:lstStyle/>
          <a:p>
            <a:pPr algn="ctr"/>
            <a:r>
              <a:rPr lang="nl-NL" sz="3200" dirty="0">
                <a:solidFill>
                  <a:prstClr val="black"/>
                </a:solidFill>
              </a:rPr>
              <a:t>“Het ontwikkelen van een online onderwijsmodule over het zorgvuldig ontwikkelen en evalueren van eHealth-apps die als keuzevak kan dienen binnen de geneeskunde (of aanverwante) opleidingen van de Nederlandse </a:t>
            </a:r>
            <a:r>
              <a:rPr lang="nl-NL" sz="3200" dirty="0" err="1">
                <a:solidFill>
                  <a:prstClr val="black"/>
                </a:solidFill>
              </a:rPr>
              <a:t>UMCs</a:t>
            </a:r>
            <a:r>
              <a:rPr lang="nl-NL" sz="3200" dirty="0">
                <a:solidFill>
                  <a:prstClr val="black"/>
                </a:solidFill>
              </a:rPr>
              <a:t>.”</a:t>
            </a:r>
          </a:p>
        </p:txBody>
      </p:sp>
    </p:spTree>
    <p:extLst>
      <p:ext uri="{BB962C8B-B14F-4D97-AF65-F5344CB8AC3E}">
        <p14:creationId xmlns:p14="http://schemas.microsoft.com/office/powerpoint/2010/main" val="387345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3200" dirty="0"/>
              <a:t>Bijdrage aan programma </a:t>
            </a:r>
            <a:r>
              <a:rPr lang="nl-NL" sz="3200" dirty="0" err="1"/>
              <a:t>deliverables</a:t>
            </a:r>
            <a:endParaRPr lang="nl-NL" sz="3200" dirty="0"/>
          </a:p>
        </p:txBody>
      </p:sp>
      <p:sp>
        <p:nvSpPr>
          <p:cNvPr id="3" name="Tijdelijke aanduiding voor inhoud 2"/>
          <p:cNvSpPr>
            <a:spLocks noGrp="1"/>
          </p:cNvSpPr>
          <p:nvPr>
            <p:ph idx="1"/>
          </p:nvPr>
        </p:nvSpPr>
        <p:spPr/>
        <p:txBody>
          <a:bodyPr>
            <a:noAutofit/>
          </a:bodyPr>
          <a:lstStyle/>
          <a:p>
            <a:pPr marL="457200" indent="-457200">
              <a:lnSpc>
                <a:spcPct val="120000"/>
              </a:lnSpc>
              <a:buFont typeface="+mj-lt"/>
              <a:buAutoNum type="arabicPeriod" startAt="10"/>
            </a:pPr>
            <a:r>
              <a:rPr lang="nl-NL" sz="1300" dirty="0"/>
              <a:t>Ontwikkeling, evaluatie en implementatie van e-health instrumenten zoals </a:t>
            </a:r>
            <a:r>
              <a:rPr lang="nl-NL" sz="1300" dirty="0" err="1"/>
              <a:t>app’s</a:t>
            </a:r>
            <a:r>
              <a:rPr lang="nl-NL" sz="1300" dirty="0"/>
              <a:t>, games en/of wearables in samenwerking met bedrijven en start-</a:t>
            </a:r>
            <a:r>
              <a:rPr lang="nl-NL" sz="1300" dirty="0" err="1"/>
              <a:t>up’s</a:t>
            </a:r>
            <a:r>
              <a:rPr lang="nl-NL" sz="1300" dirty="0"/>
              <a:t>.</a:t>
            </a:r>
          </a:p>
          <a:p>
            <a:pPr marL="400050" lvl="1" indent="0">
              <a:lnSpc>
                <a:spcPct val="120000"/>
              </a:lnSpc>
              <a:buNone/>
            </a:pPr>
            <a:r>
              <a:rPr lang="nl-NL" sz="1800" dirty="0"/>
              <a:t>Stelt geneeskundestudenten en professionals in </a:t>
            </a:r>
            <a:r>
              <a:rPr lang="nl-NL" sz="1800" dirty="0" err="1"/>
              <a:t>UMC’s</a:t>
            </a:r>
            <a:r>
              <a:rPr lang="nl-NL" sz="1800" dirty="0"/>
              <a:t> in staat stellen apps te ontwerpen.</a:t>
            </a:r>
            <a:endParaRPr lang="nl-NL" sz="1600" dirty="0"/>
          </a:p>
          <a:p>
            <a:pPr marL="457200" indent="-457200">
              <a:lnSpc>
                <a:spcPct val="120000"/>
              </a:lnSpc>
              <a:buFont typeface="+mj-lt"/>
              <a:buAutoNum type="arabicPeriod" startAt="11"/>
            </a:pPr>
            <a:r>
              <a:rPr lang="nl-NL" sz="1300" dirty="0"/>
              <a:t>Een blauwdruk voor scholing en onderwijs ter bevordering van e-health competenties en vaardigheden bij zorgprofessionals.</a:t>
            </a:r>
          </a:p>
          <a:p>
            <a:pPr marL="400050" lvl="1" indent="0">
              <a:lnSpc>
                <a:spcPct val="120000"/>
              </a:lnSpc>
              <a:buNone/>
            </a:pPr>
            <a:r>
              <a:rPr lang="nl-NL" sz="1800" dirty="0"/>
              <a:t>Eindresultaat is een onderwijsmodule die geneeskundestudenten leert wat eHealth is, en geeft ze nodige competenties om er zelf mee aan de slag te gaan.</a:t>
            </a:r>
          </a:p>
          <a:p>
            <a:pPr marL="0" indent="0">
              <a:lnSpc>
                <a:spcPct val="120000"/>
              </a:lnSpc>
              <a:buNone/>
            </a:pPr>
            <a:endParaRPr lang="nl-NL" sz="1300" dirty="0"/>
          </a:p>
        </p:txBody>
      </p:sp>
    </p:spTree>
    <p:extLst>
      <p:ext uri="{BB962C8B-B14F-4D97-AF65-F5344CB8AC3E}">
        <p14:creationId xmlns:p14="http://schemas.microsoft.com/office/powerpoint/2010/main" val="118412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SMART-doelstellingen</a:t>
            </a:r>
          </a:p>
        </p:txBody>
      </p:sp>
      <p:graphicFrame>
        <p:nvGraphicFramePr>
          <p:cNvPr id="4" name="Tabel 3">
            <a:extLst>
              <a:ext uri="{FF2B5EF4-FFF2-40B4-BE49-F238E27FC236}">
                <a16:creationId xmlns:a16="http://schemas.microsoft.com/office/drawing/2014/main" id="{ED61BC11-63B4-D749-AC63-A5ECBDE544A3}"/>
              </a:ext>
            </a:extLst>
          </p:cNvPr>
          <p:cNvGraphicFramePr>
            <a:graphicFrameLocks noGrp="1"/>
          </p:cNvGraphicFramePr>
          <p:nvPr>
            <p:extLst>
              <p:ext uri="{D42A27DB-BD31-4B8C-83A1-F6EECF244321}">
                <p14:modId xmlns:p14="http://schemas.microsoft.com/office/powerpoint/2010/main" val="2636914614"/>
              </p:ext>
            </p:extLst>
          </p:nvPr>
        </p:nvGraphicFramePr>
        <p:xfrm>
          <a:off x="457200" y="987574"/>
          <a:ext cx="7877946" cy="4000438"/>
        </p:xfrm>
        <a:graphic>
          <a:graphicData uri="http://schemas.openxmlformats.org/drawingml/2006/table">
            <a:tbl>
              <a:tblPr firstRow="1" bandRow="1">
                <a:tableStyleId>{21E4AEA4-8DFA-4A89-87EB-49C32662AFE0}</a:tableStyleId>
              </a:tblPr>
              <a:tblGrid>
                <a:gridCol w="1584176">
                  <a:extLst>
                    <a:ext uri="{9D8B030D-6E8A-4147-A177-3AD203B41FA5}">
                      <a16:colId xmlns:a16="http://schemas.microsoft.com/office/drawing/2014/main" val="3784196924"/>
                    </a:ext>
                  </a:extLst>
                </a:gridCol>
                <a:gridCol w="1584176">
                  <a:extLst>
                    <a:ext uri="{9D8B030D-6E8A-4147-A177-3AD203B41FA5}">
                      <a16:colId xmlns:a16="http://schemas.microsoft.com/office/drawing/2014/main" val="2077826363"/>
                    </a:ext>
                  </a:extLst>
                </a:gridCol>
                <a:gridCol w="1651564">
                  <a:extLst>
                    <a:ext uri="{9D8B030D-6E8A-4147-A177-3AD203B41FA5}">
                      <a16:colId xmlns:a16="http://schemas.microsoft.com/office/drawing/2014/main" val="3603454242"/>
                    </a:ext>
                  </a:extLst>
                </a:gridCol>
                <a:gridCol w="1529015">
                  <a:extLst>
                    <a:ext uri="{9D8B030D-6E8A-4147-A177-3AD203B41FA5}">
                      <a16:colId xmlns:a16="http://schemas.microsoft.com/office/drawing/2014/main" val="769140892"/>
                    </a:ext>
                  </a:extLst>
                </a:gridCol>
                <a:gridCol w="1529015">
                  <a:extLst>
                    <a:ext uri="{9D8B030D-6E8A-4147-A177-3AD203B41FA5}">
                      <a16:colId xmlns:a16="http://schemas.microsoft.com/office/drawing/2014/main" val="2857666598"/>
                    </a:ext>
                  </a:extLst>
                </a:gridCol>
              </a:tblGrid>
              <a:tr h="617158">
                <a:tc>
                  <a:txBody>
                    <a:bodyPr/>
                    <a:lstStyle/>
                    <a:p>
                      <a:r>
                        <a:rPr lang="nl-NL" sz="2400" dirty="0"/>
                        <a:t>S</a:t>
                      </a:r>
                      <a:r>
                        <a:rPr lang="nl-NL" sz="1000" dirty="0"/>
                        <a:t>pecifiek</a:t>
                      </a:r>
                      <a:endParaRPr lang="nl-NL" sz="2400" dirty="0"/>
                    </a:p>
                  </a:txBody>
                  <a:tcPr/>
                </a:tc>
                <a:tc>
                  <a:txBody>
                    <a:bodyPr/>
                    <a:lstStyle/>
                    <a:p>
                      <a:r>
                        <a:rPr lang="nl-NL" sz="2400" dirty="0"/>
                        <a:t>M</a:t>
                      </a:r>
                      <a:r>
                        <a:rPr lang="nl-NL" sz="1000" dirty="0"/>
                        <a:t>eetbaar</a:t>
                      </a:r>
                      <a:endParaRPr lang="nl-NL" sz="2400" dirty="0"/>
                    </a:p>
                  </a:txBody>
                  <a:tcPr/>
                </a:tc>
                <a:tc>
                  <a:txBody>
                    <a:bodyPr/>
                    <a:lstStyle/>
                    <a:p>
                      <a:r>
                        <a:rPr lang="nl-NL" sz="2400" dirty="0"/>
                        <a:t>A</a:t>
                      </a:r>
                      <a:r>
                        <a:rPr lang="nl-NL" sz="1000" dirty="0"/>
                        <a:t>c</a:t>
                      </a:r>
                      <a:r>
                        <a:rPr lang="nl-NL" sz="1000" kern="1200" dirty="0"/>
                        <a:t>ceptabe</a:t>
                      </a:r>
                      <a:r>
                        <a:rPr lang="nl-NL" sz="1000" dirty="0"/>
                        <a:t>l</a:t>
                      </a:r>
                    </a:p>
                  </a:txBody>
                  <a:tcPr/>
                </a:tc>
                <a:tc>
                  <a:txBody>
                    <a:bodyPr/>
                    <a:lstStyle/>
                    <a:p>
                      <a:r>
                        <a:rPr lang="nl-NL" sz="2400" dirty="0"/>
                        <a:t>R</a:t>
                      </a:r>
                      <a:r>
                        <a:rPr lang="nl-NL" sz="1000" dirty="0"/>
                        <a:t>elevant,</a:t>
                      </a:r>
                      <a:r>
                        <a:rPr lang="nl-NL" sz="1000" baseline="0" dirty="0"/>
                        <a:t> realistisch</a:t>
                      </a:r>
                      <a:endParaRPr lang="nl-NL" sz="1000" dirty="0"/>
                    </a:p>
                  </a:txBody>
                  <a:tcPr/>
                </a:tc>
                <a:tc>
                  <a:txBody>
                    <a:bodyPr/>
                    <a:lstStyle/>
                    <a:p>
                      <a:r>
                        <a:rPr lang="nl-NL" sz="2400" dirty="0"/>
                        <a:t>T</a:t>
                      </a:r>
                      <a:r>
                        <a:rPr lang="nl-NL" sz="1000" dirty="0"/>
                        <a:t>ijdgebonden</a:t>
                      </a:r>
                    </a:p>
                  </a:txBody>
                  <a:tcPr/>
                </a:tc>
                <a:extLst>
                  <a:ext uri="{0D108BD9-81ED-4DB2-BD59-A6C34878D82A}">
                    <a16:rowId xmlns:a16="http://schemas.microsoft.com/office/drawing/2014/main" val="980548087"/>
                  </a:ext>
                </a:extLst>
              </a:tr>
              <a:tr h="1180404">
                <a:tc>
                  <a:txBody>
                    <a:bodyPr/>
                    <a:lstStyle/>
                    <a:p>
                      <a:r>
                        <a:rPr lang="nl-NL" sz="1200" kern="1200" dirty="0">
                          <a:solidFill>
                            <a:schemeClr val="dk1"/>
                          </a:solidFill>
                          <a:effectLst/>
                          <a:latin typeface="+mn-lt"/>
                          <a:ea typeface="+mn-ea"/>
                          <a:cs typeface="+mn-cs"/>
                        </a:rPr>
                        <a:t>Het ontwikkelen van een online onderwijs-module die als keuzevak kan dienen binnen de geneeskunde (of aanverwante) opleidingen van de Nederlandse </a:t>
                      </a:r>
                      <a:r>
                        <a:rPr lang="nl-NL" sz="1200" kern="1200" dirty="0" err="1">
                          <a:solidFill>
                            <a:schemeClr val="dk1"/>
                          </a:solidFill>
                          <a:effectLst/>
                          <a:latin typeface="+mn-lt"/>
                          <a:ea typeface="+mn-ea"/>
                          <a:cs typeface="+mn-cs"/>
                        </a:rPr>
                        <a:t>UMCs</a:t>
                      </a:r>
                      <a:r>
                        <a:rPr lang="nl-NL" sz="1200" kern="1200" dirty="0">
                          <a:solidFill>
                            <a:schemeClr val="dk1"/>
                          </a:solidFill>
                          <a:effectLst/>
                          <a:latin typeface="+mn-lt"/>
                          <a:ea typeface="+mn-ea"/>
                          <a:cs typeface="+mn-cs"/>
                        </a:rPr>
                        <a:t>. De module onderwijst geneeskunde studenten in het (zorgvuldig) ontwikkelen en inzetten van eHealth apps .</a:t>
                      </a:r>
                      <a:endParaRPr lang="nl-NL" sz="1200" dirty="0"/>
                    </a:p>
                  </a:txBody>
                  <a:tcPr/>
                </a:tc>
                <a:tc>
                  <a:txBody>
                    <a:bodyPr/>
                    <a:lstStyle/>
                    <a:p>
                      <a:r>
                        <a:rPr lang="nl-NL" sz="1200" kern="1200" dirty="0">
                          <a:solidFill>
                            <a:schemeClr val="dk1"/>
                          </a:solidFill>
                          <a:effectLst/>
                          <a:latin typeface="+mn-lt"/>
                          <a:ea typeface="+mn-ea"/>
                          <a:cs typeface="+mn-cs"/>
                        </a:rPr>
                        <a:t>Minimaal inzet als keuzevak in het geneeskunde bachelor curriculum in het AMC. Uitrol en verspreiding module </a:t>
                      </a:r>
                      <a:r>
                        <a:rPr lang="nl-NL" sz="1200" kern="1200" dirty="0" err="1">
                          <a:solidFill>
                            <a:schemeClr val="dk1"/>
                          </a:solidFill>
                          <a:effectLst/>
                          <a:latin typeface="+mn-lt"/>
                          <a:ea typeface="+mn-ea"/>
                          <a:cs typeface="+mn-cs"/>
                        </a:rPr>
                        <a:t>UMCs</a:t>
                      </a:r>
                      <a:r>
                        <a:rPr lang="nl-NL" sz="1200" kern="1200" dirty="0">
                          <a:solidFill>
                            <a:schemeClr val="dk1"/>
                          </a:solidFill>
                          <a:effectLst/>
                          <a:latin typeface="+mn-lt"/>
                          <a:ea typeface="+mn-ea"/>
                          <a:cs typeface="+mn-cs"/>
                        </a:rPr>
                        <a:t> (eHealth </a:t>
                      </a:r>
                      <a:r>
                        <a:rPr lang="nl-NL" sz="1200" kern="1200" dirty="0" err="1">
                          <a:solidFill>
                            <a:schemeClr val="dk1"/>
                          </a:solidFill>
                          <a:effectLst/>
                          <a:latin typeface="+mn-lt"/>
                          <a:ea typeface="+mn-ea"/>
                          <a:cs typeface="+mn-cs"/>
                        </a:rPr>
                        <a:t>toolbox</a:t>
                      </a:r>
                      <a:r>
                        <a:rPr lang="nl-NL" sz="1200" kern="1200" dirty="0">
                          <a:solidFill>
                            <a:schemeClr val="dk1"/>
                          </a:solidFill>
                          <a:effectLst/>
                          <a:latin typeface="+mn-lt"/>
                          <a:ea typeface="+mn-ea"/>
                          <a:cs typeface="+mn-cs"/>
                        </a:rPr>
                        <a:t>)</a:t>
                      </a:r>
                      <a:endParaRPr lang="nl-NL" sz="1200" dirty="0"/>
                    </a:p>
                  </a:txBody>
                  <a:tcPr/>
                </a:tc>
                <a:tc>
                  <a:txBody>
                    <a:bodyPr/>
                    <a:lstStyle/>
                    <a:p>
                      <a:r>
                        <a:rPr lang="nl-NL" sz="1200" kern="1200" dirty="0">
                          <a:solidFill>
                            <a:schemeClr val="dk1"/>
                          </a:solidFill>
                          <a:effectLst/>
                          <a:latin typeface="+mn-lt"/>
                          <a:ea typeface="+mn-ea"/>
                          <a:cs typeface="+mn-cs"/>
                        </a:rPr>
                        <a:t>Toekomstige zorgverleners krijgen in hun dagelijkse praktijk meer en meer met eHealth apps te maken. In deze module krijgen medische studenten beter inzicht in de complexiteiten in het zorgvuldig ontwikkelen en implementeren van eHealth apps</a:t>
                      </a:r>
                      <a:r>
                        <a:rPr lang="nl-NL" sz="1200" dirty="0">
                          <a:effectLst/>
                        </a:rPr>
                        <a:t> </a:t>
                      </a:r>
                      <a:endParaRPr lang="nl-NL"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dirty="0">
                          <a:solidFill>
                            <a:schemeClr val="dk1"/>
                          </a:solidFill>
                          <a:effectLst/>
                          <a:latin typeface="+mn-lt"/>
                          <a:ea typeface="+mn-ea"/>
                          <a:cs typeface="+mn-cs"/>
                        </a:rPr>
                        <a:t>Het project valt onder het </a:t>
                      </a:r>
                      <a:r>
                        <a:rPr lang="nl-NL" sz="1200" kern="1200" dirty="0" err="1">
                          <a:solidFill>
                            <a:schemeClr val="dk1"/>
                          </a:solidFill>
                          <a:effectLst/>
                          <a:latin typeface="+mn-lt"/>
                          <a:ea typeface="+mn-ea"/>
                          <a:cs typeface="+mn-cs"/>
                        </a:rPr>
                        <a:t>subthema</a:t>
                      </a:r>
                      <a:r>
                        <a:rPr lang="nl-NL" sz="1200" kern="1200" dirty="0">
                          <a:solidFill>
                            <a:schemeClr val="dk1"/>
                          </a:solidFill>
                          <a:effectLst/>
                          <a:latin typeface="+mn-lt"/>
                          <a:ea typeface="+mn-ea"/>
                          <a:cs typeface="+mn-cs"/>
                        </a:rPr>
                        <a:t> ‘Digitale Interactie” en draagt bij aan het realiseren van deliverable 11: scholing en onderwijs ter bevordering van </a:t>
                      </a:r>
                      <a:r>
                        <a:rPr lang="nl-NL" sz="1200" kern="1200" dirty="0" err="1">
                          <a:solidFill>
                            <a:schemeClr val="dk1"/>
                          </a:solidFill>
                          <a:effectLst/>
                          <a:latin typeface="+mn-lt"/>
                          <a:ea typeface="+mn-ea"/>
                          <a:cs typeface="+mn-cs"/>
                        </a:rPr>
                        <a:t>e-Health</a:t>
                      </a:r>
                      <a:r>
                        <a:rPr lang="nl-NL" sz="1200" kern="1200" dirty="0">
                          <a:solidFill>
                            <a:schemeClr val="dk1"/>
                          </a:solidFill>
                          <a:effectLst/>
                          <a:latin typeface="+mn-lt"/>
                          <a:ea typeface="+mn-ea"/>
                          <a:cs typeface="+mn-cs"/>
                        </a:rPr>
                        <a:t> competenties en vaardigheden bij zorgprofessionals</a:t>
                      </a:r>
                      <a:endParaRPr lang="nl-NL"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kern="1200" dirty="0">
                          <a:solidFill>
                            <a:schemeClr val="dk1"/>
                          </a:solidFill>
                          <a:effectLst/>
                          <a:latin typeface="+mn-lt"/>
                          <a:ea typeface="+mn-ea"/>
                          <a:cs typeface="+mn-cs"/>
                        </a:rPr>
                        <a:t>Zoals beschreven in de tijdsplanning.</a:t>
                      </a:r>
                    </a:p>
                    <a:p>
                      <a:endParaRPr lang="nl-NL" sz="1200" dirty="0"/>
                    </a:p>
                  </a:txBody>
                  <a:tcPr/>
                </a:tc>
                <a:extLst>
                  <a:ext uri="{0D108BD9-81ED-4DB2-BD59-A6C34878D82A}">
                    <a16:rowId xmlns:a16="http://schemas.microsoft.com/office/drawing/2014/main" val="2148229903"/>
                  </a:ext>
                </a:extLst>
              </a:tr>
            </a:tbl>
          </a:graphicData>
        </a:graphic>
      </p:graphicFrame>
    </p:spTree>
    <p:extLst>
      <p:ext uri="{BB962C8B-B14F-4D97-AF65-F5344CB8AC3E}">
        <p14:creationId xmlns:p14="http://schemas.microsoft.com/office/powerpoint/2010/main" val="2978430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Projectresultaten</a:t>
            </a:r>
          </a:p>
        </p:txBody>
      </p:sp>
      <p:sp>
        <p:nvSpPr>
          <p:cNvPr id="3" name="Tijdelijke aanduiding voor inhoud 2"/>
          <p:cNvSpPr>
            <a:spLocks noGrp="1"/>
          </p:cNvSpPr>
          <p:nvPr>
            <p:ph idx="1"/>
          </p:nvPr>
        </p:nvSpPr>
        <p:spPr/>
        <p:txBody>
          <a:bodyPr>
            <a:normAutofit fontScale="92500" lnSpcReduction="20000"/>
          </a:bodyPr>
          <a:lstStyle/>
          <a:p>
            <a:r>
              <a:rPr lang="nl-NL" dirty="0"/>
              <a:t>Online onderwijsmodule</a:t>
            </a:r>
          </a:p>
          <a:p>
            <a:pPr lvl="1"/>
            <a:r>
              <a:rPr lang="nl-NL" dirty="0"/>
              <a:t>Deels gebruikmakend van “Health </a:t>
            </a:r>
            <a:r>
              <a:rPr lang="nl-NL" dirty="0" err="1"/>
              <a:t>Informatics</a:t>
            </a:r>
            <a:r>
              <a:rPr lang="nl-NL" dirty="0"/>
              <a:t>” materiaal</a:t>
            </a:r>
          </a:p>
          <a:p>
            <a:r>
              <a:rPr lang="nl-NL" dirty="0"/>
              <a:t>Pilot in Amsterdam UMC – Locatie AMC in juni 2018</a:t>
            </a:r>
          </a:p>
          <a:p>
            <a:r>
              <a:rPr lang="nl-NL" dirty="0"/>
              <a:t>Deel van het materiaal wordt al ingezet</a:t>
            </a:r>
          </a:p>
          <a:p>
            <a:r>
              <a:rPr lang="nl-NL" dirty="0"/>
              <a:t>12 kennisclips over:</a:t>
            </a:r>
          </a:p>
          <a:p>
            <a:pPr lvl="1"/>
            <a:r>
              <a:rPr lang="nl-NL" dirty="0"/>
              <a:t>eHealth/</a:t>
            </a:r>
            <a:r>
              <a:rPr lang="nl-NL" dirty="0" err="1"/>
              <a:t>mHealth</a:t>
            </a:r>
            <a:r>
              <a:rPr lang="nl-NL" dirty="0"/>
              <a:t>/Zorginformatiesystemen</a:t>
            </a:r>
          </a:p>
          <a:p>
            <a:pPr lvl="1"/>
            <a:r>
              <a:rPr lang="nl-NL" dirty="0"/>
              <a:t>Risico’s van eHealth/Kwaliteit/Medische hulpmiddelen</a:t>
            </a:r>
          </a:p>
          <a:p>
            <a:pPr lvl="1"/>
            <a:r>
              <a:rPr lang="nl-NL" dirty="0"/>
              <a:t>SMART doelen/Programma van eisen</a:t>
            </a:r>
          </a:p>
          <a:p>
            <a:pPr lvl="1"/>
            <a:r>
              <a:rPr lang="nl-NL" dirty="0"/>
              <a:t>Business case</a:t>
            </a:r>
          </a:p>
          <a:p>
            <a:pPr lvl="1"/>
            <a:r>
              <a:rPr lang="nl-NL" dirty="0"/>
              <a:t>Programmeren in Python</a:t>
            </a:r>
          </a:p>
          <a:p>
            <a:pPr lvl="1"/>
            <a:r>
              <a:rPr lang="nl-NL" dirty="0" err="1"/>
              <a:t>Usability</a:t>
            </a:r>
            <a:r>
              <a:rPr lang="nl-NL" dirty="0"/>
              <a:t>/prototyping</a:t>
            </a:r>
          </a:p>
        </p:txBody>
      </p:sp>
    </p:spTree>
    <p:extLst>
      <p:ext uri="{BB962C8B-B14F-4D97-AF65-F5344CB8AC3E}">
        <p14:creationId xmlns:p14="http://schemas.microsoft.com/office/powerpoint/2010/main" val="284245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D2909-A7CA-3F4B-9212-4B4E227D0703}"/>
              </a:ext>
            </a:extLst>
          </p:cNvPr>
          <p:cNvSpPr>
            <a:spLocks noGrp="1"/>
          </p:cNvSpPr>
          <p:nvPr>
            <p:ph type="title"/>
          </p:nvPr>
        </p:nvSpPr>
        <p:spPr/>
        <p:txBody>
          <a:bodyPr/>
          <a:lstStyle/>
          <a:p>
            <a:r>
              <a:rPr lang="nl-NL" dirty="0"/>
              <a:t>Projectresultaten</a:t>
            </a:r>
          </a:p>
        </p:txBody>
      </p:sp>
      <p:sp>
        <p:nvSpPr>
          <p:cNvPr id="3" name="Tijdelijke aanduiding voor inhoud 2">
            <a:extLst>
              <a:ext uri="{FF2B5EF4-FFF2-40B4-BE49-F238E27FC236}">
                <a16:creationId xmlns:a16="http://schemas.microsoft.com/office/drawing/2014/main" id="{9FE8A596-A97B-E048-ACE1-4CFE8296581A}"/>
              </a:ext>
            </a:extLst>
          </p:cNvPr>
          <p:cNvSpPr>
            <a:spLocks noGrp="1"/>
          </p:cNvSpPr>
          <p:nvPr>
            <p:ph idx="1"/>
          </p:nvPr>
        </p:nvSpPr>
        <p:spPr/>
        <p:txBody>
          <a:bodyPr/>
          <a:lstStyle/>
          <a:p>
            <a:r>
              <a:rPr lang="nl-NL" dirty="0"/>
              <a:t>Opdrachten:</a:t>
            </a:r>
          </a:p>
          <a:p>
            <a:pPr lvl="1"/>
            <a:r>
              <a:rPr lang="nl-NL" dirty="0"/>
              <a:t>Kritisch beoordelen van bestaande app als patiënt</a:t>
            </a:r>
          </a:p>
          <a:p>
            <a:pPr lvl="1"/>
            <a:r>
              <a:rPr lang="nl-NL" dirty="0"/>
              <a:t>Beoordelen van een app op basis van HON-criteria</a:t>
            </a:r>
          </a:p>
          <a:p>
            <a:pPr lvl="1"/>
            <a:r>
              <a:rPr lang="nl-NL" dirty="0"/>
              <a:t>Programma van eisen</a:t>
            </a:r>
          </a:p>
          <a:p>
            <a:pPr lvl="1"/>
            <a:r>
              <a:rPr lang="nl-NL" dirty="0"/>
              <a:t>Business case</a:t>
            </a:r>
          </a:p>
          <a:p>
            <a:pPr lvl="1"/>
            <a:r>
              <a:rPr lang="nl-NL" dirty="0"/>
              <a:t>Programmeren in python</a:t>
            </a:r>
          </a:p>
          <a:p>
            <a:pPr lvl="1"/>
            <a:r>
              <a:rPr lang="nl-NL" dirty="0"/>
              <a:t>Eindopdracht incl. interactief prototype</a:t>
            </a:r>
          </a:p>
        </p:txBody>
      </p:sp>
    </p:spTree>
    <p:extLst>
      <p:ext uri="{BB962C8B-B14F-4D97-AF65-F5344CB8AC3E}">
        <p14:creationId xmlns:p14="http://schemas.microsoft.com/office/powerpoint/2010/main" val="299803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Wat verliep niet volgens plan?</a:t>
            </a:r>
          </a:p>
        </p:txBody>
      </p:sp>
      <p:sp>
        <p:nvSpPr>
          <p:cNvPr id="3" name="Tijdelijke aanduiding voor inhoud 2"/>
          <p:cNvSpPr>
            <a:spLocks noGrp="1"/>
          </p:cNvSpPr>
          <p:nvPr>
            <p:ph idx="1"/>
          </p:nvPr>
        </p:nvSpPr>
        <p:spPr/>
        <p:txBody>
          <a:bodyPr/>
          <a:lstStyle/>
          <a:p>
            <a:r>
              <a:rPr lang="nl-NL" dirty="0"/>
              <a:t>Pilot in Amsterdam UMC – Locatie AMC in juni 2018.</a:t>
            </a:r>
          </a:p>
          <a:p>
            <a:pPr lvl="1"/>
            <a:r>
              <a:rPr lang="nl-NL" dirty="0"/>
              <a:t>4 studenten</a:t>
            </a:r>
          </a:p>
          <a:p>
            <a:r>
              <a:rPr lang="nl-NL" dirty="0"/>
              <a:t>Opschalen</a:t>
            </a:r>
          </a:p>
          <a:p>
            <a:pPr lvl="1"/>
            <a:r>
              <a:rPr lang="nl-NL" dirty="0"/>
              <a:t>Hoe krijgen we dit ingezet in andere </a:t>
            </a:r>
            <a:r>
              <a:rPr lang="nl-NL" dirty="0" err="1"/>
              <a:t>UMC’s</a:t>
            </a:r>
            <a:r>
              <a:rPr lang="nl-NL" dirty="0"/>
              <a:t>?</a:t>
            </a:r>
          </a:p>
          <a:p>
            <a:pPr lvl="1"/>
            <a:r>
              <a:rPr lang="nl-NL" dirty="0"/>
              <a:t>(deels) onderdeel maken van standaard curriculum?</a:t>
            </a:r>
          </a:p>
          <a:p>
            <a:pPr marL="57150" indent="0">
              <a:buNone/>
            </a:pPr>
            <a:endParaRPr lang="nl-NL" dirty="0"/>
          </a:p>
        </p:txBody>
      </p:sp>
    </p:spTree>
    <p:extLst>
      <p:ext uri="{BB962C8B-B14F-4D97-AF65-F5344CB8AC3E}">
        <p14:creationId xmlns:p14="http://schemas.microsoft.com/office/powerpoint/2010/main" val="185992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Tips en adviezen</a:t>
            </a:r>
          </a:p>
        </p:txBody>
      </p:sp>
      <p:sp>
        <p:nvSpPr>
          <p:cNvPr id="3" name="Tijdelijke aanduiding voor inhoud 2"/>
          <p:cNvSpPr>
            <a:spLocks noGrp="1"/>
          </p:cNvSpPr>
          <p:nvPr>
            <p:ph idx="1"/>
          </p:nvPr>
        </p:nvSpPr>
        <p:spPr/>
        <p:txBody>
          <a:bodyPr/>
          <a:lstStyle/>
          <a:p>
            <a:r>
              <a:rPr lang="nl-NL" dirty="0"/>
              <a:t>Als keuzemodule zeker interessant, maar kan moeilijk concurreren met keuzenvakken als chirurgie -&gt; Liever in vaste curriculum</a:t>
            </a:r>
          </a:p>
          <a:p>
            <a:r>
              <a:rPr lang="nl-NL" dirty="0"/>
              <a:t>Leg direct contacten, en houdt ze in de loop.</a:t>
            </a:r>
          </a:p>
          <a:p>
            <a:endParaRPr lang="nl-NL" dirty="0"/>
          </a:p>
        </p:txBody>
      </p:sp>
    </p:spTree>
    <p:extLst>
      <p:ext uri="{BB962C8B-B14F-4D97-AF65-F5344CB8AC3E}">
        <p14:creationId xmlns:p14="http://schemas.microsoft.com/office/powerpoint/2010/main" val="615100301"/>
      </p:ext>
    </p:extLst>
  </p:cSld>
  <p:clrMapOvr>
    <a:masterClrMapping/>
  </p:clrMapOvr>
</p:sld>
</file>

<file path=ppt/theme/theme1.xml><?xml version="1.0" encoding="utf-8"?>
<a:theme xmlns:a="http://schemas.openxmlformats.org/drawingml/2006/main" name="Sjabloon Presentatie Slotmanifestatie">
  <a:themeElements>
    <a:clrScheme name="Aangepast 2">
      <a:dk1>
        <a:srgbClr val="093D4B"/>
      </a:dk1>
      <a:lt1>
        <a:sysClr val="window" lastClr="FFFFFF"/>
      </a:lt1>
      <a:dk2>
        <a:srgbClr val="117691"/>
      </a:dk2>
      <a:lt2>
        <a:srgbClr val="EEECE1"/>
      </a:lt2>
      <a:accent1>
        <a:srgbClr val="E7E23D"/>
      </a:accent1>
      <a:accent2>
        <a:srgbClr val="117691"/>
      </a:accent2>
      <a:accent3>
        <a:srgbClr val="E3CF00"/>
      </a:accent3>
      <a:accent4>
        <a:srgbClr val="117691"/>
      </a:accent4>
      <a:accent5>
        <a:srgbClr val="E7E23D"/>
      </a:accent5>
      <a:accent6>
        <a:srgbClr val="117691"/>
      </a:accent6>
      <a:hlink>
        <a:srgbClr val="E7E23D"/>
      </a:hlink>
      <a:folHlink>
        <a:srgbClr val="11769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jabloon Presentatie Slotmanifestatie">
  <a:themeElements>
    <a:clrScheme name="Aangepast 2">
      <a:dk1>
        <a:srgbClr val="093D4B"/>
      </a:dk1>
      <a:lt1>
        <a:sysClr val="window" lastClr="FFFFFF"/>
      </a:lt1>
      <a:dk2>
        <a:srgbClr val="117691"/>
      </a:dk2>
      <a:lt2>
        <a:srgbClr val="EEECE1"/>
      </a:lt2>
      <a:accent1>
        <a:srgbClr val="E7E23D"/>
      </a:accent1>
      <a:accent2>
        <a:srgbClr val="117691"/>
      </a:accent2>
      <a:accent3>
        <a:srgbClr val="E3CF00"/>
      </a:accent3>
      <a:accent4>
        <a:srgbClr val="117691"/>
      </a:accent4>
      <a:accent5>
        <a:srgbClr val="E7E23D"/>
      </a:accent5>
      <a:accent6>
        <a:srgbClr val="117691"/>
      </a:accent6>
      <a:hlink>
        <a:srgbClr val="E7E23D"/>
      </a:hlink>
      <a:folHlink>
        <a:srgbClr val="11769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1796</TotalTime>
  <Words>720</Words>
  <Application>Microsoft Macintosh PowerPoint</Application>
  <PresentationFormat>Diavoorstelling (16:9)</PresentationFormat>
  <Paragraphs>98</Paragraphs>
  <Slides>11</Slides>
  <Notes>9</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11</vt:i4>
      </vt:variant>
    </vt:vector>
  </HeadingPairs>
  <TitlesOfParts>
    <vt:vector size="16" baseType="lpstr">
      <vt:lpstr>Arial</vt:lpstr>
      <vt:lpstr>Calibri</vt:lpstr>
      <vt:lpstr>Verdana</vt:lpstr>
      <vt:lpstr>Sjabloon Presentatie Slotmanifestatie</vt:lpstr>
      <vt:lpstr>1_Sjabloon Presentatie Slotmanifestatie</vt:lpstr>
      <vt:lpstr>Onderwijsmaterialen module: “Ontwerp je eigen eHealthapp.”</vt:lpstr>
      <vt:lpstr>Disclosure belangen spreker</vt:lpstr>
      <vt:lpstr>Project</vt:lpstr>
      <vt:lpstr>Bijdrage aan programma deliverables</vt:lpstr>
      <vt:lpstr>SMART-doelstellingen</vt:lpstr>
      <vt:lpstr>Projectresultaten</vt:lpstr>
      <vt:lpstr>Projectresultaten</vt:lpstr>
      <vt:lpstr>Wat verliep niet volgens plan?</vt:lpstr>
      <vt:lpstr>Tips en adviezen</vt:lpstr>
      <vt:lpstr>Lessons Learned</vt:lpstr>
      <vt:lpstr>PowerPoint-presentatie</vt:lpstr>
    </vt:vector>
  </TitlesOfParts>
  <Company>Springer-SBM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Bakker, Liza, Springer Media</dc:creator>
  <cp:lastModifiedBy>Jan Hendrik Leopold</cp:lastModifiedBy>
  <cp:revision>31</cp:revision>
  <dcterms:created xsi:type="dcterms:W3CDTF">2018-10-16T12:08:35Z</dcterms:created>
  <dcterms:modified xsi:type="dcterms:W3CDTF">2018-12-04T14:36:39Z</dcterms:modified>
</cp:coreProperties>
</file>